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7" r:id="rId3"/>
    <p:sldId id="257" r:id="rId4"/>
    <p:sldId id="281" r:id="rId5"/>
    <p:sldId id="272" r:id="rId6"/>
    <p:sldId id="260" r:id="rId7"/>
    <p:sldId id="278" r:id="rId8"/>
    <p:sldId id="267" r:id="rId9"/>
    <p:sldId id="268" r:id="rId10"/>
    <p:sldId id="261" r:id="rId11"/>
    <p:sldId id="262" r:id="rId12"/>
    <p:sldId id="279" r:id="rId13"/>
    <p:sldId id="276" r:id="rId14"/>
    <p:sldId id="280" r:id="rId15"/>
    <p:sldId id="271" r:id="rId16"/>
    <p:sldId id="264" r:id="rId17"/>
    <p:sldId id="274" r:id="rId18"/>
    <p:sldId id="270" r:id="rId19"/>
    <p:sldId id="275" r:id="rId20"/>
    <p:sldId id="265" r:id="rId21"/>
    <p:sldId id="273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40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enovo\Desktop\QAA%202018\Submitted%20to%202019%20APQN%20Sri%20Lanka\QAA%20data%20analysis%20upd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Sheet1!$B$14</c:f>
              <c:strCache>
                <c:ptCount val="1"/>
                <c:pt idx="0">
                  <c:v>LOI</c:v>
                </c:pt>
              </c:strCache>
            </c:strRef>
          </c:tx>
          <c:spPr>
            <a:ln w="2540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Sheet1!$A$15:$A$24</c:f>
              <c:numCache>
                <c:formatCode>General</c:formatCode>
                <c:ptCount val="10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</c:numCache>
            </c:numRef>
          </c:xVal>
          <c:yVal>
            <c:numRef>
              <c:f>Sheet1!$B$15:$B$24</c:f>
              <c:numCache>
                <c:formatCode>General</c:formatCode>
                <c:ptCount val="10"/>
                <c:pt idx="0">
                  <c:v>11</c:v>
                </c:pt>
                <c:pt idx="1">
                  <c:v>0</c:v>
                </c:pt>
                <c:pt idx="2">
                  <c:v>25</c:v>
                </c:pt>
                <c:pt idx="3">
                  <c:v>38</c:v>
                </c:pt>
                <c:pt idx="4">
                  <c:v>20</c:v>
                </c:pt>
                <c:pt idx="5">
                  <c:v>51</c:v>
                </c:pt>
                <c:pt idx="6">
                  <c:v>85</c:v>
                </c:pt>
                <c:pt idx="7">
                  <c:v>25</c:v>
                </c:pt>
                <c:pt idx="8">
                  <c:v>41</c:v>
                </c:pt>
                <c:pt idx="9">
                  <c:v>25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Sheet1!$C$14</c:f>
              <c:strCache>
                <c:ptCount val="1"/>
                <c:pt idx="0">
                  <c:v>SSR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Sheet1!$A$15:$A$24</c:f>
              <c:numCache>
                <c:formatCode>General</c:formatCode>
                <c:ptCount val="10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</c:numCache>
            </c:numRef>
          </c:xVal>
          <c:yVal>
            <c:numRef>
              <c:f>Sheet1!$C$15:$C$24</c:f>
              <c:numCache>
                <c:formatCode>General</c:formatCode>
                <c:ptCount val="10"/>
                <c:pt idx="0">
                  <c:v>1</c:v>
                </c:pt>
                <c:pt idx="1">
                  <c:v>1</c:v>
                </c:pt>
                <c:pt idx="2">
                  <c:v>3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  <c:pt idx="6">
                  <c:v>10</c:v>
                </c:pt>
                <c:pt idx="7">
                  <c:v>20</c:v>
                </c:pt>
                <c:pt idx="8">
                  <c:v>22</c:v>
                </c:pt>
                <c:pt idx="9">
                  <c:v>23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Sheet1!$D$14</c:f>
              <c:strCache>
                <c:ptCount val="1"/>
                <c:pt idx="0">
                  <c:v>Accredited*</c:v>
                </c:pt>
              </c:strCache>
            </c:strRef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Sheet1!$A$15:$A$24</c:f>
              <c:numCache>
                <c:formatCode>General</c:formatCode>
                <c:ptCount val="10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</c:numCache>
            </c:numRef>
          </c:xVal>
          <c:yVal>
            <c:numRef>
              <c:f>Sheet1!$D$15:$D$24</c:f>
              <c:numCache>
                <c:formatCode>General</c:formatCode>
                <c:ptCount val="10"/>
                <c:pt idx="0">
                  <c:v>1</c:v>
                </c:pt>
                <c:pt idx="1">
                  <c:v>0</c:v>
                </c:pt>
                <c:pt idx="2">
                  <c:v>4</c:v>
                </c:pt>
                <c:pt idx="3">
                  <c:v>4</c:v>
                </c:pt>
                <c:pt idx="4">
                  <c:v>2</c:v>
                </c:pt>
                <c:pt idx="5">
                  <c:v>0</c:v>
                </c:pt>
                <c:pt idx="6">
                  <c:v>3</c:v>
                </c:pt>
                <c:pt idx="7">
                  <c:v>2</c:v>
                </c:pt>
                <c:pt idx="8">
                  <c:v>15</c:v>
                </c:pt>
                <c:pt idx="9">
                  <c:v>11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54212768"/>
        <c:axId val="-254208416"/>
      </c:scatterChart>
      <c:valAx>
        <c:axId val="-254212768"/>
        <c:scaling>
          <c:orientation val="minMax"/>
          <c:max val="2018"/>
          <c:min val="2009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54208416"/>
        <c:crosses val="autoZero"/>
        <c:crossBetween val="midCat"/>
      </c:valAx>
      <c:valAx>
        <c:axId val="-2542084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54212768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C883B80-5C4C-4480-8016-19EF7E627A1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FC34082-0436-4C93-A0FF-BFA3B03C602D}">
      <dgm:prSet custT="1"/>
      <dgm:spPr>
        <a:solidFill>
          <a:schemeClr val="accent5">
            <a:lumMod val="75000"/>
          </a:schemeClr>
        </a:solidFill>
      </dgm:spPr>
      <dgm:t>
        <a:bodyPr/>
        <a:lstStyle/>
        <a:p>
          <a:pPr rtl="0"/>
          <a:r>
            <a:rPr lang="en-US" sz="2100" b="1" dirty="0" smtClean="0"/>
            <a:t>Accreditation Fee: </a:t>
          </a:r>
          <a:r>
            <a:rPr lang="en-US" sz="2800" b="1" dirty="0" smtClean="0">
              <a:solidFill>
                <a:srgbClr val="FFFF00"/>
              </a:solidFill>
            </a:rPr>
            <a:t>Free</a:t>
          </a:r>
          <a:endParaRPr lang="en-US" sz="2800" b="1" dirty="0">
            <a:solidFill>
              <a:srgbClr val="FFFF00"/>
            </a:solidFill>
          </a:endParaRPr>
        </a:p>
      </dgm:t>
    </dgm:pt>
    <dgm:pt modelId="{BB620F73-EC5F-4EE4-B39C-2E6C44CEAA18}" type="parTrans" cxnId="{465EBF54-C07B-44D6-AC94-88DCA7C3EB5D}">
      <dgm:prSet/>
      <dgm:spPr/>
      <dgm:t>
        <a:bodyPr/>
        <a:lstStyle/>
        <a:p>
          <a:endParaRPr lang="en-US"/>
        </a:p>
      </dgm:t>
    </dgm:pt>
    <dgm:pt modelId="{B7FCC97A-1520-4863-BB94-5777E2C2591D}" type="sibTrans" cxnId="{465EBF54-C07B-44D6-AC94-88DCA7C3EB5D}">
      <dgm:prSet/>
      <dgm:spPr/>
      <dgm:t>
        <a:bodyPr/>
        <a:lstStyle/>
        <a:p>
          <a:endParaRPr lang="en-US"/>
        </a:p>
      </dgm:t>
    </dgm:pt>
    <dgm:pt modelId="{1839EAFD-FB9D-44C7-BD7E-82994C9957E5}" type="pres">
      <dgm:prSet presAssocID="{AC883B80-5C4C-4480-8016-19EF7E627A1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AAF933E-4DDB-4A72-87F7-F8B9B1241072}" type="pres">
      <dgm:prSet presAssocID="{3FC34082-0436-4C93-A0FF-BFA3B03C602D}" presName="parentText" presStyleLbl="node1" presStyleIdx="0" presStyleCnt="1" custLinFactNeighborY="-2593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65EBF54-C07B-44D6-AC94-88DCA7C3EB5D}" srcId="{AC883B80-5C4C-4480-8016-19EF7E627A17}" destId="{3FC34082-0436-4C93-A0FF-BFA3B03C602D}" srcOrd="0" destOrd="0" parTransId="{BB620F73-EC5F-4EE4-B39C-2E6C44CEAA18}" sibTransId="{B7FCC97A-1520-4863-BB94-5777E2C2591D}"/>
    <dgm:cxn modelId="{4C60AF42-9D59-4C00-A7B4-66164243BAE7}" type="presOf" srcId="{3FC34082-0436-4C93-A0FF-BFA3B03C602D}" destId="{2AAF933E-4DDB-4A72-87F7-F8B9B1241072}" srcOrd="0" destOrd="0" presId="urn:microsoft.com/office/officeart/2005/8/layout/vList2"/>
    <dgm:cxn modelId="{9D748B6F-5490-4ED4-81A6-359807807B34}" type="presOf" srcId="{AC883B80-5C4C-4480-8016-19EF7E627A17}" destId="{1839EAFD-FB9D-44C7-BD7E-82994C9957E5}" srcOrd="0" destOrd="0" presId="urn:microsoft.com/office/officeart/2005/8/layout/vList2"/>
    <dgm:cxn modelId="{8E6092BC-A2A0-434E-AB1F-424235A96944}" type="presParOf" srcId="{1839EAFD-FB9D-44C7-BD7E-82994C9957E5}" destId="{2AAF933E-4DDB-4A72-87F7-F8B9B124107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383BF-E671-45F4-93AD-78C08FB78A40}" type="datetimeFigureOut">
              <a:rPr lang="en-US" smtClean="0"/>
              <a:t>5/29/2019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D632B-3758-46E5-8A73-640C4640FA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4871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383BF-E671-45F4-93AD-78C08FB78A40}" type="datetimeFigureOut">
              <a:rPr lang="en-US" smtClean="0"/>
              <a:t>5/29/2019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D632B-3758-46E5-8A73-640C4640FA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0338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383BF-E671-45F4-93AD-78C08FB78A40}" type="datetimeFigureOut">
              <a:rPr lang="en-US" smtClean="0"/>
              <a:t>5/29/2019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D632B-3758-46E5-8A73-640C4640FA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775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383BF-E671-45F4-93AD-78C08FB78A40}" type="datetimeFigureOut">
              <a:rPr lang="en-US" smtClean="0"/>
              <a:t>5/29/2019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D632B-3758-46E5-8A73-640C4640FA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9257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383BF-E671-45F4-93AD-78C08FB78A40}" type="datetimeFigureOut">
              <a:rPr lang="en-US" smtClean="0"/>
              <a:t>5/29/2019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D632B-3758-46E5-8A73-640C4640FA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721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383BF-E671-45F4-93AD-78C08FB78A40}" type="datetimeFigureOut">
              <a:rPr lang="en-US" smtClean="0"/>
              <a:t>5/29/2019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D632B-3758-46E5-8A73-640C4640FA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100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383BF-E671-45F4-93AD-78C08FB78A40}" type="datetimeFigureOut">
              <a:rPr lang="en-US" smtClean="0"/>
              <a:t>5/29/2019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D632B-3758-46E5-8A73-640C4640FA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8560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383BF-E671-45F4-93AD-78C08FB78A40}" type="datetimeFigureOut">
              <a:rPr lang="en-US" smtClean="0"/>
              <a:t>5/29/2019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D632B-3758-46E5-8A73-640C4640FA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322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383BF-E671-45F4-93AD-78C08FB78A40}" type="datetimeFigureOut">
              <a:rPr lang="en-US" smtClean="0"/>
              <a:t>5/29/2019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D632B-3758-46E5-8A73-640C4640FA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079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383BF-E671-45F4-93AD-78C08FB78A40}" type="datetimeFigureOut">
              <a:rPr lang="en-US" smtClean="0"/>
              <a:t>5/29/2019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D632B-3758-46E5-8A73-640C4640FA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8423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383BF-E671-45F4-93AD-78C08FB78A40}" type="datetimeFigureOut">
              <a:rPr lang="en-US" smtClean="0"/>
              <a:t>5/29/2019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D632B-3758-46E5-8A73-640C4640FA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884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B383BF-E671-45F4-93AD-78C08FB78A40}" type="datetimeFigureOut">
              <a:rPr lang="en-US" smtClean="0"/>
              <a:t>5/29/2019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5D632B-3758-46E5-8A73-640C4640FA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273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2920" y="1252728"/>
            <a:ext cx="8266176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Higher Education Quality Assurance and Accreditation in Nepal: Status, Issues and Way Forward</a:t>
            </a:r>
          </a:p>
          <a:p>
            <a:endParaRPr lang="en-US" dirty="0" smtClean="0"/>
          </a:p>
          <a:p>
            <a:endParaRPr lang="en-US" dirty="0"/>
          </a:p>
          <a:p>
            <a:pPr algn="ctr"/>
            <a:r>
              <a:rPr lang="en-US" sz="2000" b="1" dirty="0" smtClean="0"/>
              <a:t>APQN Annual Academic Conference 2019</a:t>
            </a:r>
          </a:p>
          <a:p>
            <a:pPr algn="ctr"/>
            <a:r>
              <a:rPr lang="en-US" b="1" dirty="0"/>
              <a:t>Colombo, Sri Lanka</a:t>
            </a:r>
          </a:p>
          <a:p>
            <a:pPr algn="ctr"/>
            <a:r>
              <a:rPr lang="en-US" b="1" dirty="0" smtClean="0"/>
              <a:t>28-31 March 2019</a:t>
            </a:r>
          </a:p>
          <a:p>
            <a:endParaRPr lang="en-US" dirty="0" smtClean="0"/>
          </a:p>
          <a:p>
            <a:pPr algn="ctr"/>
            <a:r>
              <a:rPr lang="en-US" dirty="0" smtClean="0"/>
              <a:t>Day 2 - Parallel </a:t>
            </a:r>
            <a:r>
              <a:rPr lang="en-US" dirty="0"/>
              <a:t>Session subtheme: Innovative Approaches to IQA </a:t>
            </a:r>
            <a:r>
              <a:rPr lang="en-US" dirty="0" smtClean="0"/>
              <a:t>Development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340096" y="4855464"/>
            <a:ext cx="31363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Deepak Kumar Khadka, PhD</a:t>
            </a:r>
          </a:p>
          <a:p>
            <a:r>
              <a:rPr lang="en-US" dirty="0" smtClean="0"/>
              <a:t>Research Director</a:t>
            </a:r>
          </a:p>
          <a:p>
            <a:r>
              <a:rPr lang="en-US" dirty="0" smtClean="0"/>
              <a:t>University Grants Commission</a:t>
            </a:r>
          </a:p>
          <a:p>
            <a:r>
              <a:rPr lang="en-US" dirty="0" err="1" smtClean="0"/>
              <a:t>Sanothimi</a:t>
            </a:r>
            <a:r>
              <a:rPr lang="en-US" dirty="0" smtClean="0"/>
              <a:t>, </a:t>
            </a:r>
            <a:r>
              <a:rPr lang="en-US" dirty="0" err="1" smtClean="0"/>
              <a:t>Bhaktapur</a:t>
            </a:r>
            <a:endParaRPr lang="en-US" dirty="0" smtClean="0"/>
          </a:p>
          <a:p>
            <a:r>
              <a:rPr lang="en-US" dirty="0" smtClean="0"/>
              <a:t>Nepal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4638" y="5248656"/>
            <a:ext cx="815012" cy="787845"/>
          </a:xfrm>
          <a:prstGeom prst="rect">
            <a:avLst/>
          </a:prstGeom>
        </p:spPr>
      </p:pic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87952" y="366518"/>
            <a:ext cx="768096" cy="857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145390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81133" y="1049920"/>
            <a:ext cx="4111638" cy="646331"/>
          </a:xfrm>
          <a:prstGeom prst="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Higher Education Institution (HEI) submits</a:t>
            </a:r>
          </a:p>
          <a:p>
            <a:r>
              <a:rPr lang="en-US" dirty="0" smtClean="0"/>
              <a:t>Self Study Report (SSR)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81133" y="1869351"/>
            <a:ext cx="3046219" cy="646331"/>
          </a:xfrm>
          <a:prstGeom prst="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HEQAAC  Technical Committee</a:t>
            </a:r>
          </a:p>
          <a:p>
            <a:r>
              <a:rPr lang="en-US" dirty="0"/>
              <a:t>r</a:t>
            </a:r>
            <a:r>
              <a:rPr lang="en-US" dirty="0" smtClean="0"/>
              <a:t>eviews the SSR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81133" y="2688782"/>
            <a:ext cx="2436821" cy="646331"/>
          </a:xfrm>
          <a:prstGeom prst="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HEQAAC forms</a:t>
            </a:r>
          </a:p>
          <a:p>
            <a:r>
              <a:rPr lang="en-US" dirty="0" smtClean="0"/>
              <a:t>Peer Review Team (PRT)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81133" y="3508213"/>
            <a:ext cx="2063385" cy="369332"/>
          </a:xfrm>
          <a:prstGeom prst="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PRT reviews the SSR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981133" y="4050645"/>
            <a:ext cx="4497642" cy="646331"/>
          </a:xfrm>
          <a:prstGeom prst="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PRT makes a Pre-visit, Visit and </a:t>
            </a:r>
            <a:r>
              <a:rPr lang="en-US" dirty="0"/>
              <a:t>F</a:t>
            </a:r>
            <a:r>
              <a:rPr lang="en-US" dirty="0" smtClean="0"/>
              <a:t>ollow-up visit</a:t>
            </a:r>
          </a:p>
          <a:p>
            <a:r>
              <a:rPr lang="en-US" dirty="0" smtClean="0"/>
              <a:t>at the applicant institution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626304" y="3571679"/>
            <a:ext cx="3013517" cy="3693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Pre-decision recommendation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81133" y="4870076"/>
            <a:ext cx="3389711" cy="369332"/>
          </a:xfrm>
          <a:prstGeom prst="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PRT submits its Report to HEQAAC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981133" y="5412508"/>
            <a:ext cx="4236929" cy="369332"/>
          </a:xfrm>
          <a:prstGeom prst="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HEQAAC sends its recommendation to UGC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81133" y="5954938"/>
            <a:ext cx="2956387" cy="369332"/>
          </a:xfrm>
          <a:prstGeom prst="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 smtClean="0"/>
              <a:t>UGC makes the final decision</a:t>
            </a:r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5895630" y="4119400"/>
            <a:ext cx="2273699" cy="3693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Progress report by HEI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615981" y="4685410"/>
            <a:ext cx="3034164" cy="3693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Assessment of progress report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ircular Arrow 2"/>
          <p:cNvSpPr/>
          <p:nvPr/>
        </p:nvSpPr>
        <p:spPr>
          <a:xfrm rot="16200000" flipV="1">
            <a:off x="4586437" y="220729"/>
            <a:ext cx="1071834" cy="3123826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6547960"/>
              <a:gd name="adj5" fmla="val 12500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39055" y="1597975"/>
            <a:ext cx="1074140" cy="3693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Feedback</a:t>
            </a:r>
            <a:endParaRPr lang="en-US" dirty="0"/>
          </a:p>
        </p:txBody>
      </p:sp>
      <p:sp>
        <p:nvSpPr>
          <p:cNvPr id="17" name="Circular Arrow 16"/>
          <p:cNvSpPr/>
          <p:nvPr/>
        </p:nvSpPr>
        <p:spPr>
          <a:xfrm rot="10800000" flipH="1" flipV="1">
            <a:off x="4895665" y="2875869"/>
            <a:ext cx="1283429" cy="1391619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7778310"/>
              <a:gd name="adj5" fmla="val 12500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Circular Arrow 17"/>
          <p:cNvSpPr/>
          <p:nvPr/>
        </p:nvSpPr>
        <p:spPr>
          <a:xfrm rot="2026019" flipH="1" flipV="1">
            <a:off x="5089372" y="4338016"/>
            <a:ext cx="1221514" cy="1305351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9553313"/>
              <a:gd name="adj5" fmla="val 12500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Down Arrow 19"/>
          <p:cNvSpPr/>
          <p:nvPr/>
        </p:nvSpPr>
        <p:spPr>
          <a:xfrm>
            <a:off x="2313432" y="1696251"/>
            <a:ext cx="362556" cy="1731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Down Arrow 20"/>
          <p:cNvSpPr/>
          <p:nvPr/>
        </p:nvSpPr>
        <p:spPr>
          <a:xfrm>
            <a:off x="2310384" y="2516163"/>
            <a:ext cx="362556" cy="1731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Down Arrow 21"/>
          <p:cNvSpPr/>
          <p:nvPr/>
        </p:nvSpPr>
        <p:spPr>
          <a:xfrm>
            <a:off x="2307336" y="3336075"/>
            <a:ext cx="362556" cy="1731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Down Arrow 22"/>
          <p:cNvSpPr/>
          <p:nvPr/>
        </p:nvSpPr>
        <p:spPr>
          <a:xfrm>
            <a:off x="2304288" y="3872523"/>
            <a:ext cx="362556" cy="1731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Down Arrow 23"/>
          <p:cNvSpPr/>
          <p:nvPr/>
        </p:nvSpPr>
        <p:spPr>
          <a:xfrm>
            <a:off x="2301240" y="4701579"/>
            <a:ext cx="362556" cy="1731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Down Arrow 24"/>
          <p:cNvSpPr/>
          <p:nvPr/>
        </p:nvSpPr>
        <p:spPr>
          <a:xfrm>
            <a:off x="2295144" y="5238495"/>
            <a:ext cx="362556" cy="1731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Down Arrow 25"/>
          <p:cNvSpPr/>
          <p:nvPr/>
        </p:nvSpPr>
        <p:spPr>
          <a:xfrm>
            <a:off x="2295144" y="5774475"/>
            <a:ext cx="362556" cy="1731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Down Arrow 26"/>
          <p:cNvSpPr/>
          <p:nvPr/>
        </p:nvSpPr>
        <p:spPr>
          <a:xfrm>
            <a:off x="5958840" y="3946143"/>
            <a:ext cx="362556" cy="1731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Down Arrow 27"/>
          <p:cNvSpPr/>
          <p:nvPr/>
        </p:nvSpPr>
        <p:spPr>
          <a:xfrm>
            <a:off x="5955792" y="4500879"/>
            <a:ext cx="362556" cy="1731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382107" y="155448"/>
            <a:ext cx="63797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Nepal UGC-HEQAAC QAA Process</a:t>
            </a:r>
            <a:endParaRPr lang="en-US" sz="3600" dirty="0"/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606229" y="1416580"/>
            <a:ext cx="374904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606229" y="1398292"/>
            <a:ext cx="0" cy="47596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12" idx="1"/>
          </p:cNvCxnSpPr>
          <p:nvPr/>
        </p:nvCxnSpPr>
        <p:spPr>
          <a:xfrm flipH="1">
            <a:off x="606229" y="6139604"/>
            <a:ext cx="374904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9615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242162" y="3408099"/>
            <a:ext cx="41221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Quality of </a:t>
            </a:r>
            <a:r>
              <a:rPr lang="en-US" sz="2800" b="1" dirty="0"/>
              <a:t>e</a:t>
            </a:r>
            <a:r>
              <a:rPr lang="en-US" sz="2800" b="1" dirty="0" smtClean="0"/>
              <a:t>ducation…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70136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9121060"/>
              </p:ext>
            </p:extLst>
          </p:nvPr>
        </p:nvGraphicFramePr>
        <p:xfrm>
          <a:off x="1054946" y="2633134"/>
          <a:ext cx="6998209" cy="1854200"/>
        </p:xfrm>
        <a:graphic>
          <a:graphicData uri="http://schemas.openxmlformats.org/drawingml/2006/table">
            <a:tbl>
              <a:tblPr firstRow="1" bandRow="1">
                <a:tableStyleId>{2A488322-F2BA-4B5B-9748-0D474271808F}</a:tableStyleId>
              </a:tblPr>
              <a:tblGrid>
                <a:gridCol w="2381835"/>
                <a:gridCol w="994238"/>
                <a:gridCol w="1737593"/>
                <a:gridCol w="1884543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Institution type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Number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Student density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Student pass rate</a:t>
                      </a:r>
                      <a:endParaRPr lang="en-US" sz="18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University campuses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99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1224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u="none" strike="noStrike" dirty="0" smtClean="0">
                          <a:effectLst/>
                        </a:rPr>
                        <a:t>23.56 %</a:t>
                      </a:r>
                      <a:endParaRPr lang="en-US" sz="18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Community campuses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532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198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 smtClean="0">
                          <a:effectLst/>
                        </a:rPr>
                        <a:t>21.83 %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Private campuses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777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185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 smtClean="0">
                          <a:effectLst/>
                        </a:rPr>
                        <a:t>34.02 %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TOTAL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1808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/>
                        </a:rPr>
                        <a:t>263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008554" y="155448"/>
            <a:ext cx="71268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Nepal Higher Education Achievement</a:t>
            </a:r>
            <a:endParaRPr lang="en-US" sz="3600" dirty="0"/>
          </a:p>
        </p:txBody>
      </p:sp>
      <p:sp>
        <p:nvSpPr>
          <p:cNvPr id="2" name="TextBox 1"/>
          <p:cNvSpPr txBox="1"/>
          <p:nvPr/>
        </p:nvSpPr>
        <p:spPr>
          <a:xfrm>
            <a:off x="1453896" y="1563624"/>
            <a:ext cx="64526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Candidates – Institutions type and strength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960120" y="5586984"/>
            <a:ext cx="23486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Source: </a:t>
            </a:r>
            <a:r>
              <a:rPr lang="en-US" sz="1200" dirty="0" smtClean="0"/>
              <a:t>UGC EMIS Report 2016/17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697402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6994" y="1335027"/>
            <a:ext cx="80100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Research Publication Strength of Nepal and neighbors</a:t>
            </a:r>
            <a:endParaRPr lang="en-US" sz="28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4661145"/>
              </p:ext>
            </p:extLst>
          </p:nvPr>
        </p:nvGraphicFramePr>
        <p:xfrm>
          <a:off x="529167" y="2200441"/>
          <a:ext cx="8085666" cy="3995928"/>
        </p:xfrm>
        <a:graphic>
          <a:graphicData uri="http://schemas.openxmlformats.org/drawingml/2006/table">
            <a:tbl>
              <a:tblPr firstRow="1" firstCol="1" bandRow="1">
                <a:tableStyleId>{FABFCF23-3B69-468F-B69F-88F6DE6A72F2}</a:tableStyleId>
              </a:tblPr>
              <a:tblGrid>
                <a:gridCol w="425944"/>
                <a:gridCol w="1419789"/>
                <a:gridCol w="1126067"/>
                <a:gridCol w="1286933"/>
                <a:gridCol w="863600"/>
                <a:gridCol w="1343660"/>
                <a:gridCol w="1619673"/>
              </a:tblGrid>
              <a:tr h="158750">
                <a:tc rowSpan="2"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Country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 anchor="ctr"/>
                </a:tc>
                <a:tc rowSpan="2"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SCImago data (1996-2017)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Population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(2017)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21 years Publication per 1000 </a:t>
                      </a:r>
                      <a:r>
                        <a:rPr lang="en-US" sz="1600" dirty="0" smtClean="0">
                          <a:effectLst/>
                        </a:rPr>
                        <a:t>population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/>
                </a:tc>
              </a:tr>
              <a:tr h="158750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Citable Documents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Citations per Document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H index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5875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China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5052579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7.64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712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7,550,262,101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6.7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/>
                </a:tc>
              </a:tr>
              <a:tr h="15875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India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1379217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8.58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521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1,409,517,397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9.8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/>
                </a:tc>
              </a:tr>
              <a:tr h="15875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Thailand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148862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11.1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289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69,037,513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21.5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/>
                </a:tc>
              </a:tr>
              <a:tr h="15875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Pakistan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121836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7.38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217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197,015,955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6.2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/>
                </a:tc>
              </a:tr>
              <a:tr h="15875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Bangladesh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38897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8.85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167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164,669,751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2.4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/>
                </a:tc>
              </a:tr>
              <a:tr h="15875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6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Sri Lanka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15364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11.85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146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20,876,917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7.3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/>
                </a:tc>
              </a:tr>
              <a:tr h="15875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FF0000"/>
                          </a:solidFill>
                          <a:effectLst/>
                        </a:rPr>
                        <a:t>7</a:t>
                      </a:r>
                      <a:endParaRPr lang="en-US" sz="2000" b="1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FF0000"/>
                          </a:solidFill>
                          <a:effectLst/>
                        </a:rPr>
                        <a:t>Nepal</a:t>
                      </a:r>
                      <a:endParaRPr lang="en-US" sz="2000" b="1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FF0000"/>
                          </a:solidFill>
                          <a:effectLst/>
                        </a:rPr>
                        <a:t>10755</a:t>
                      </a:r>
                      <a:endParaRPr lang="en-US" sz="2000" b="1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FF0000"/>
                          </a:solidFill>
                          <a:effectLst/>
                        </a:rPr>
                        <a:t>11.08</a:t>
                      </a:r>
                      <a:endParaRPr lang="en-US" sz="2000" b="1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FF0000"/>
                          </a:solidFill>
                          <a:effectLst/>
                        </a:rPr>
                        <a:t>116</a:t>
                      </a:r>
                      <a:endParaRPr lang="en-US" sz="2000" b="1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FF0000"/>
                          </a:solidFill>
                          <a:effectLst/>
                        </a:rPr>
                        <a:t>29,304,998</a:t>
                      </a:r>
                      <a:endParaRPr lang="en-US" sz="2000" b="1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  <a:effectLst/>
                        </a:rPr>
                        <a:t>3.7</a:t>
                      </a:r>
                      <a:endParaRPr lang="en-US" sz="2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/>
                </a:tc>
              </a:tr>
              <a:tr h="15875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8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Myanmar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2145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10.12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64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53,370,609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0.4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/>
                </a:tc>
              </a:tr>
              <a:tr h="15875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9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Afghanistan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1052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13.49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45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35,530,081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0.3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/>
                </a:tc>
              </a:tr>
              <a:tr h="15875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10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Bhutan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696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7.85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36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807,610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8.6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/>
                </a:tc>
              </a:tr>
              <a:tr h="15875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11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Maldives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248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10.98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26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436,330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5.7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008554" y="155448"/>
            <a:ext cx="71268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Nepal Higher Education Achievement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870124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242163" y="3408099"/>
            <a:ext cx="34322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Status of QAA …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92691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" name="Table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9889558"/>
              </p:ext>
            </p:extLst>
          </p:nvPr>
        </p:nvGraphicFramePr>
        <p:xfrm>
          <a:off x="919216" y="1575296"/>
          <a:ext cx="7281511" cy="18542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285999"/>
                <a:gridCol w="914400"/>
                <a:gridCol w="818147"/>
                <a:gridCol w="885525"/>
                <a:gridCol w="1049153"/>
                <a:gridCol w="1328287"/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Institution type</a:t>
                      </a:r>
                      <a:endParaRPr lang="en-US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</a:t>
                      </a:r>
                      <a:endParaRPr lang="en-US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LOI</a:t>
                      </a:r>
                      <a:endParaRPr lang="en-US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SSR</a:t>
                      </a:r>
                      <a:endParaRPr lang="en-US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Accredtd</a:t>
                      </a:r>
                      <a:endParaRPr lang="en-US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Reaccredtd</a:t>
                      </a:r>
                      <a:endParaRPr lang="en-US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University campuses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99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Community campuses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/>
                        <a:t>532</a:t>
                      </a:r>
                      <a:endParaRPr lang="en-US" sz="1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150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62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20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6</a:t>
                      </a:r>
                      <a:endParaRPr lang="en-US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Private campuses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777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 smtClean="0"/>
                        <a:t>TOTAL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1408</a:t>
                      </a:r>
                      <a:endParaRPr lang="en-U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321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98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30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6</a:t>
                      </a:r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1448970"/>
              </p:ext>
            </p:extLst>
          </p:nvPr>
        </p:nvGraphicFramePr>
        <p:xfrm>
          <a:off x="923446" y="4240925"/>
          <a:ext cx="7277280" cy="21234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815702"/>
                <a:gridCol w="1497450"/>
                <a:gridCol w="1301858"/>
                <a:gridCol w="166227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Institution type</a:t>
                      </a:r>
                      <a:endParaRPr lang="en-US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Interested</a:t>
                      </a:r>
                    </a:p>
                    <a:p>
                      <a:pPr algn="ctr"/>
                      <a:r>
                        <a:rPr lang="en-US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(LOI/Total)</a:t>
                      </a:r>
                      <a:endParaRPr lang="en-US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Willing</a:t>
                      </a:r>
                    </a:p>
                    <a:p>
                      <a:pPr algn="ctr"/>
                      <a:r>
                        <a:rPr lang="en-US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(SSR/LOI)</a:t>
                      </a:r>
                      <a:endParaRPr lang="en-US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Successful</a:t>
                      </a:r>
                    </a:p>
                    <a:p>
                      <a:pPr algn="ctr"/>
                      <a:r>
                        <a:rPr lang="en-US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</a:t>
                      </a:r>
                      <a:r>
                        <a:rPr lang="en-US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Accrd</a:t>
                      </a:r>
                      <a:r>
                        <a:rPr lang="en-US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/SSR)</a:t>
                      </a:r>
                      <a:endParaRPr lang="en-US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University campuses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7.6%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3.3%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36.0%</a:t>
                      </a:r>
                      <a:endParaRPr lang="en-US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Community campuses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2.8%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4.1%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42.0%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Private campuses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1.2%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1.1%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9.0%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All campuses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2.3%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3.0%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36.7%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382107" y="155448"/>
            <a:ext cx="63797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Nepal UGC-HEQAAC QAA Process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1259075" y="985176"/>
            <a:ext cx="59917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1. Institutions Participation (2009-2019)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1259074" y="3709745"/>
            <a:ext cx="35956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2. Level of Participation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60552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749345"/>
              </p:ext>
            </p:extLst>
          </p:nvPr>
        </p:nvGraphicFramePr>
        <p:xfrm>
          <a:off x="474134" y="2242994"/>
          <a:ext cx="2345266" cy="266700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556683"/>
                <a:gridCol w="556683"/>
                <a:gridCol w="556683"/>
                <a:gridCol w="675217"/>
              </a:tblGrid>
              <a:tr h="21859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Year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LOI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SSR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Accrd</a:t>
                      </a:r>
                      <a:r>
                        <a:rPr lang="en-US" sz="16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*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</a:tr>
              <a:tr h="21859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2009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11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</a:tr>
              <a:tr h="21859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2010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</a:tr>
              <a:tr h="21859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2011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25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</a:tr>
              <a:tr h="21859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2012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38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</a:tr>
              <a:tr h="21859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2013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20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</a:tr>
              <a:tr h="21859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2014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51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</a:tr>
              <a:tr h="21859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2015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85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10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</a:tr>
              <a:tr h="21859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2016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25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20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</a:tr>
              <a:tr h="21859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2017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41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22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15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</a:tr>
              <a:tr h="21859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2018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25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23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11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</a:tr>
              <a:tr h="21859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</a:tr>
            </a:tbl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96137824"/>
              </p:ext>
            </p:extLst>
          </p:nvPr>
        </p:nvGraphicFramePr>
        <p:xfrm>
          <a:off x="3293533" y="2124454"/>
          <a:ext cx="5571067" cy="34290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33554" y="5152545"/>
            <a:ext cx="23858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*Accredited and re-accredited</a:t>
            </a:r>
            <a:endParaRPr lang="en-US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1382107" y="155448"/>
            <a:ext cx="63797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Nepal UGC-HEQAAC QAA Process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1799683" y="1001731"/>
            <a:ext cx="50948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Participation trend – 10 Years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986432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82107" y="155448"/>
            <a:ext cx="63797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Nepal UGC-HEQAAC QAA Process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1707642" y="1242363"/>
            <a:ext cx="623789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Major problem:</a:t>
            </a:r>
          </a:p>
          <a:p>
            <a:r>
              <a:rPr lang="en-US" sz="2400" dirty="0" smtClean="0"/>
              <a:t>Poor participation of institutions in QAA process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7945692"/>
              </p:ext>
            </p:extLst>
          </p:nvPr>
        </p:nvGraphicFramePr>
        <p:xfrm>
          <a:off x="1407033" y="2726812"/>
          <a:ext cx="6329934" cy="18897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651797"/>
                <a:gridCol w="2210522"/>
                <a:gridCol w="1467615"/>
              </a:tblGrid>
              <a:tr h="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Step</a:t>
                      </a:r>
                      <a:endParaRPr lang="en-US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Number of Institutions</a:t>
                      </a:r>
                      <a:endParaRPr lang="en-US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Ratio</a:t>
                      </a:r>
                      <a:endParaRPr lang="en-US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/>
                        <a:t>LOI submission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/>
                        <a:t>321/1408</a:t>
                      </a:r>
                      <a:endParaRPr lang="en-US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/>
                        <a:t>2.3%</a:t>
                      </a:r>
                      <a:endParaRPr lang="en-US" sz="20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/>
                        <a:t>SSR after LOI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/>
                        <a:t>98/321</a:t>
                      </a:r>
                      <a:endParaRPr lang="en-US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/>
                        <a:t>3.0%</a:t>
                      </a:r>
                      <a:endParaRPr lang="en-US" sz="20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0" dirty="0" smtClean="0"/>
                        <a:t>Accreditation after SSR</a:t>
                      </a:r>
                      <a:endParaRPr lang="en-US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/>
                        <a:t>36/98</a:t>
                      </a:r>
                      <a:endParaRPr lang="en-US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/>
                        <a:t>36.7%</a:t>
                      </a:r>
                      <a:endParaRPr lang="en-US" sz="2000" b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Rounded Rectangle 7"/>
          <p:cNvSpPr/>
          <p:nvPr/>
        </p:nvSpPr>
        <p:spPr>
          <a:xfrm>
            <a:off x="1244598" y="3369731"/>
            <a:ext cx="6650135" cy="829733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431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194796063"/>
              </p:ext>
            </p:extLst>
          </p:nvPr>
        </p:nvGraphicFramePr>
        <p:xfrm>
          <a:off x="2237913" y="1152142"/>
          <a:ext cx="3008376" cy="5232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5007937"/>
              </p:ext>
            </p:extLst>
          </p:nvPr>
        </p:nvGraphicFramePr>
        <p:xfrm>
          <a:off x="912590" y="3081528"/>
          <a:ext cx="7300532" cy="300374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62620"/>
                <a:gridCol w="1409478"/>
                <a:gridCol w="1409478"/>
                <a:gridCol w="1409478"/>
                <a:gridCol w="1409478"/>
              </a:tblGrid>
              <a:tr h="394714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FF00"/>
                          </a:solidFill>
                          <a:effectLst/>
                        </a:rPr>
                        <a:t>Rewarding step</a:t>
                      </a:r>
                      <a:endParaRPr lang="en-US" sz="180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FF00"/>
                          </a:solidFill>
                          <a:effectLst/>
                        </a:rPr>
                        <a:t>Financial reward (</a:t>
                      </a:r>
                      <a:r>
                        <a:rPr lang="en-US" sz="1800" dirty="0" smtClean="0">
                          <a:solidFill>
                            <a:srgbClr val="FFFF00"/>
                          </a:solidFill>
                          <a:effectLst/>
                        </a:rPr>
                        <a:t>N</a:t>
                      </a:r>
                      <a:r>
                        <a:rPr lang="en-US" sz="1800" b="0" i="0" kern="1200" dirty="0" smtClean="0"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₹</a:t>
                      </a:r>
                      <a:r>
                        <a:rPr lang="en-US" sz="1800" dirty="0" smtClean="0">
                          <a:solidFill>
                            <a:srgbClr val="FFFF00"/>
                          </a:solidFill>
                          <a:effectLst/>
                        </a:rPr>
                        <a:t>. </a:t>
                      </a:r>
                      <a:r>
                        <a:rPr lang="en-US" sz="1800" dirty="0">
                          <a:solidFill>
                            <a:srgbClr val="FFFF00"/>
                          </a:solidFill>
                          <a:effectLst/>
                        </a:rPr>
                        <a:t>‘000)</a:t>
                      </a:r>
                      <a:endParaRPr lang="en-US" sz="180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Technical/ 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200 students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Technical 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1000 students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General/ 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200 students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General/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1000 students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LOI submission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200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SSR submission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400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PRT formation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500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PRT visit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18000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90000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6000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30000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Accreditation</a:t>
                      </a:r>
                      <a:endParaRPr lang="en-US" sz="1400" dirty="0">
                        <a:effectLst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30000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150000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10000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50000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Research Cell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1000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1000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1000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1000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Laboratory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5000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5000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FFFF00"/>
                          </a:solidFill>
                          <a:effectLst/>
                        </a:rPr>
                        <a:t>TOTAL (N</a:t>
                      </a:r>
                      <a:r>
                        <a:rPr lang="en-US" sz="1400" b="0" i="0" kern="1200" dirty="0" smtClean="0"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₹</a:t>
                      </a:r>
                      <a:r>
                        <a:rPr lang="en-US" sz="1400" dirty="0" smtClean="0">
                          <a:solidFill>
                            <a:srgbClr val="FFFF00"/>
                          </a:solidFill>
                          <a:effectLst/>
                        </a:rPr>
                        <a:t>)</a:t>
                      </a:r>
                      <a:endParaRPr lang="en-US" sz="140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55100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247100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18100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82100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 anchor="b"/>
                </a:tc>
              </a:tr>
              <a:tr h="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FFFF00"/>
                          </a:solidFill>
                          <a:effectLst/>
                        </a:rPr>
                        <a:t>TOTAL (US$)</a:t>
                      </a:r>
                      <a:endParaRPr lang="en-US" sz="140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606,000 </a:t>
                      </a:r>
                      <a:r>
                        <a:rPr lang="en-US" sz="1600" b="1" dirty="0" smtClean="0">
                          <a:effectLst/>
                        </a:rPr>
                        <a:t>US$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2,718,000 </a:t>
                      </a:r>
                      <a:r>
                        <a:rPr lang="en-US" sz="1600" b="1" dirty="0" smtClean="0">
                          <a:effectLst/>
                        </a:rPr>
                        <a:t>US$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199,000 </a:t>
                      </a:r>
                      <a:r>
                        <a:rPr lang="en-US" sz="1600" b="1" dirty="0" smtClean="0">
                          <a:effectLst/>
                        </a:rPr>
                        <a:t>US$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903,000 </a:t>
                      </a:r>
                      <a:r>
                        <a:rPr lang="en-US" sz="1600" b="1" dirty="0" smtClean="0">
                          <a:effectLst/>
                        </a:rPr>
                        <a:t>US$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958310" y="1966633"/>
            <a:ext cx="5771674" cy="830997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Financial Reward:</a:t>
            </a:r>
          </a:p>
          <a:p>
            <a:r>
              <a:rPr lang="en-US" sz="2400" dirty="0" smtClean="0">
                <a:solidFill>
                  <a:srgbClr val="FFFF00"/>
                </a:solidFill>
              </a:rPr>
              <a:t>Based on the number of graduating students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82107" y="155448"/>
            <a:ext cx="63797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Nepal UGC-HEQAAC QAA Process</a:t>
            </a:r>
            <a:endParaRPr lang="en-US" sz="3600" dirty="0"/>
          </a:p>
        </p:txBody>
      </p:sp>
      <p:sp>
        <p:nvSpPr>
          <p:cNvPr id="2" name="TextBox 1"/>
          <p:cNvSpPr txBox="1"/>
          <p:nvPr/>
        </p:nvSpPr>
        <p:spPr>
          <a:xfrm rot="18838577">
            <a:off x="85410" y="1131061"/>
            <a:ext cx="16543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 Black" panose="020B0A04020102020204" pitchFamily="34" charset="0"/>
              </a:rPr>
              <a:t>COST</a:t>
            </a:r>
            <a:endParaRPr lang="en-US" sz="32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8988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82107" y="155448"/>
            <a:ext cx="63797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Nepal UGC-HEQAAC QAA Process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 flipH="1">
            <a:off x="1054100" y="1435422"/>
            <a:ext cx="466309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 Black" panose="020B0A04020102020204" pitchFamily="34" charset="0"/>
              </a:rPr>
              <a:t>CULPRIT </a:t>
            </a:r>
          </a:p>
          <a:p>
            <a:r>
              <a:rPr lang="en-US" sz="2800" dirty="0" smtClean="0">
                <a:latin typeface="Arial Black" panose="020B0A04020102020204" pitchFamily="34" charset="0"/>
              </a:rPr>
              <a:t>for poor participation</a:t>
            </a:r>
            <a:endParaRPr lang="en-US" sz="2800" dirty="0">
              <a:latin typeface="Arial Black" panose="020B0A04020102020204" pitchFamily="34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7632676"/>
              </p:ext>
            </p:extLst>
          </p:nvPr>
        </p:nvGraphicFramePr>
        <p:xfrm>
          <a:off x="1054100" y="2700868"/>
          <a:ext cx="7035800" cy="2499360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3810000"/>
                <a:gridCol w="3225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Factor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Possibility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Cost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Definitely No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Hassle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Could be (takes average 2 years)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No or low impact of</a:t>
                      </a:r>
                      <a:r>
                        <a:rPr lang="en-US" sz="2000" baseline="0" dirty="0" smtClean="0"/>
                        <a:t> Accreditation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Needs a study on impact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Unconvincing prestige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Needs a survey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Poor institutional leadership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Likely for public</a:t>
                      </a:r>
                      <a:r>
                        <a:rPr lang="en-US" baseline="0" dirty="0" smtClean="0"/>
                        <a:t> institutions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9193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42163" y="3408099"/>
            <a:ext cx="34322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Higher Education…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0255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8704773"/>
              </p:ext>
            </p:extLst>
          </p:nvPr>
        </p:nvGraphicFramePr>
        <p:xfrm>
          <a:off x="676657" y="2624663"/>
          <a:ext cx="7845551" cy="3038885"/>
        </p:xfrm>
        <a:graphic>
          <a:graphicData uri="http://schemas.openxmlformats.org/drawingml/2006/table">
            <a:tbl>
              <a:tblPr firstRow="1" firstCol="1" bandRow="1">
                <a:tableStyleId>{FABFCF23-3B69-468F-B69F-88F6DE6A72F2}</a:tableStyleId>
              </a:tblPr>
              <a:tblGrid>
                <a:gridCol w="365759"/>
                <a:gridCol w="4535424"/>
                <a:gridCol w="704088"/>
                <a:gridCol w="2240280"/>
              </a:tblGrid>
              <a:tr h="35681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Regulation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Year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Impact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 anchor="ctr"/>
                </a:tc>
              </a:tr>
              <a:tr h="68707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1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The </a:t>
                      </a:r>
                      <a:r>
                        <a:rPr lang="en-US" sz="1600" dirty="0">
                          <a:effectLst/>
                        </a:rPr>
                        <a:t>UGC Educational Quality Assurance and Accreditation Regulation 2017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2017</a:t>
                      </a:r>
                      <a:endParaRPr lang="en-US" sz="16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Towards</a:t>
                      </a:r>
                      <a:r>
                        <a:rPr lang="en-US" sz="1600" baseline="0" dirty="0" smtClean="0">
                          <a:effectLst/>
                        </a:rPr>
                        <a:t> an</a:t>
                      </a:r>
                      <a:r>
                        <a:rPr lang="en-US" sz="1600" dirty="0" smtClean="0">
                          <a:effectLst/>
                        </a:rPr>
                        <a:t> autonomous QAA council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 anchor="ctr"/>
                </a:tc>
              </a:tr>
              <a:tr h="4546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2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The </a:t>
                      </a:r>
                      <a:r>
                        <a:rPr lang="en-US" sz="1600" dirty="0">
                          <a:effectLst/>
                        </a:rPr>
                        <a:t>QAAC Higher Education Quality Assurance and Accreditation Directive 2017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2017</a:t>
                      </a:r>
                      <a:endParaRPr lang="en-US" sz="16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Staff provision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 anchor="ctr"/>
                </a:tc>
              </a:tr>
              <a:tr h="71362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3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The </a:t>
                      </a:r>
                      <a:r>
                        <a:rPr lang="en-US" sz="1600" dirty="0">
                          <a:effectLst/>
                        </a:rPr>
                        <a:t>UGC Notice Regarding Mandatory Participation of Higher Education </a:t>
                      </a:r>
                      <a:r>
                        <a:rPr lang="en-US" sz="1600" dirty="0" smtClean="0">
                          <a:effectLst/>
                        </a:rPr>
                        <a:t>Institutions </a:t>
                      </a:r>
                      <a:r>
                        <a:rPr lang="en-US" sz="1600" dirty="0">
                          <a:effectLst/>
                        </a:rPr>
                        <a:t>in Quality Assurance and Accreditation, 23 January 2018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2018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aseline="0" dirty="0" smtClean="0">
                          <a:effectLst/>
                        </a:rPr>
                        <a:t>Participation in QAA mandatory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 anchor="ctr"/>
                </a:tc>
              </a:tr>
              <a:tr h="71362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4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effectLst/>
                        </a:rPr>
                        <a:t>Quality Assurance and Accreditation: A Brief Guidelines 2013</a:t>
                      </a:r>
                      <a:endParaRPr lang="en-US" sz="1600" b="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Reprint</a:t>
                      </a:r>
                      <a:r>
                        <a:rPr lang="en-US" sz="1600" baseline="0" dirty="0" smtClean="0">
                          <a:effectLst/>
                        </a:rPr>
                        <a:t> </a:t>
                      </a:r>
                      <a:r>
                        <a:rPr lang="en-US" sz="1600" dirty="0" smtClean="0">
                          <a:effectLst/>
                        </a:rPr>
                        <a:t>2018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More</a:t>
                      </a:r>
                      <a:r>
                        <a:rPr lang="en-US" sz="1600" baseline="0" dirty="0" smtClean="0">
                          <a:effectLst/>
                        </a:rPr>
                        <a:t> p</a:t>
                      </a:r>
                      <a:r>
                        <a:rPr lang="en-US" sz="1600" dirty="0" smtClean="0">
                          <a:effectLst/>
                        </a:rPr>
                        <a:t>romotion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596284" y="1816513"/>
            <a:ext cx="562578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Mangal"/>
              </a:rPr>
              <a:t>Recent Major 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Mangal"/>
              </a:rPr>
              <a:t>R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Mangal"/>
              </a:rPr>
              <a:t>egulatory 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Mangal"/>
              </a:rPr>
              <a:t>I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Mangal"/>
              </a:rPr>
              <a:t>nitiatives for QAA</a:t>
            </a: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82107" y="155448"/>
            <a:ext cx="63797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Nepal UGC-HEQAAC QAA Process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004065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31720" y="6208776"/>
            <a:ext cx="44805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Lumbini – the birthplace of Lord Buddha</a:t>
            </a:r>
            <a:endParaRPr lang="en-US" sz="2000" b="1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3874357"/>
              </p:ext>
            </p:extLst>
          </p:nvPr>
        </p:nvGraphicFramePr>
        <p:xfrm>
          <a:off x="327292" y="1546936"/>
          <a:ext cx="8489416" cy="46161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8" name="Image" r:id="rId3" imgW="10158480" imgH="5523480" progId="Photoshop.Image.12">
                  <p:embed/>
                </p:oleObj>
              </mc:Choice>
              <mc:Fallback>
                <p:oleObj name="Image" r:id="rId3" imgW="10158480" imgH="5523480" progId="Photoshop.Image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7292" y="1546936"/>
                        <a:ext cx="8489416" cy="46161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930653" y="484632"/>
            <a:ext cx="34152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You!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98804" y="6110645"/>
            <a:ext cx="15910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Photo: </a:t>
            </a:r>
            <a:r>
              <a:rPr lang="en-US" sz="1050" dirty="0" err="1" smtClean="0"/>
              <a:t>Aravinda</a:t>
            </a:r>
            <a:r>
              <a:rPr lang="en-US" sz="1050" dirty="0" smtClean="0"/>
              <a:t> </a:t>
            </a:r>
            <a:r>
              <a:rPr lang="en-US" sz="1050" dirty="0" err="1" smtClean="0"/>
              <a:t>Shakya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529792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96896" y="1081056"/>
            <a:ext cx="5376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Institutions and students (2016/17)</a:t>
            </a:r>
            <a:endParaRPr lang="en-US" sz="2800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196347"/>
              </p:ext>
            </p:extLst>
          </p:nvPr>
        </p:nvGraphicFramePr>
        <p:xfrm>
          <a:off x="5943600" y="2712390"/>
          <a:ext cx="2627718" cy="2219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71016"/>
                <a:gridCol w="1356702"/>
              </a:tblGrid>
              <a:tr h="350850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Programs</a:t>
                      </a:r>
                      <a:endParaRPr lang="en-US" sz="1800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students</a:t>
                      </a:r>
                      <a:endParaRPr lang="en-US" sz="1800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PhD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1,222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MPhil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648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Masters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54,314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Bachelors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315,000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 smtClean="0"/>
                        <a:t>TOTAL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 smtClean="0"/>
                        <a:t>371,184</a:t>
                      </a:r>
                      <a:endParaRPr lang="en-US" sz="1800" b="1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2766457"/>
              </p:ext>
            </p:extLst>
          </p:nvPr>
        </p:nvGraphicFramePr>
        <p:xfrm>
          <a:off x="3319269" y="2353403"/>
          <a:ext cx="2073656" cy="2656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05560"/>
                <a:gridCol w="768096"/>
              </a:tblGrid>
              <a:tr h="0"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b="1" baseline="0" dirty="0" smtClean="0"/>
                        <a:t>Colleges</a:t>
                      </a:r>
                      <a:endParaRPr lang="en-US" sz="1800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University campuses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99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Community campuses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532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Private campuses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777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 smtClean="0"/>
                        <a:t>TOTAL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 smtClean="0"/>
                        <a:t>1408</a:t>
                      </a:r>
                      <a:endParaRPr lang="en-US" sz="1800" b="1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6636349"/>
              </p:ext>
            </p:extLst>
          </p:nvPr>
        </p:nvGraphicFramePr>
        <p:xfrm>
          <a:off x="521193" y="2006267"/>
          <a:ext cx="2247401" cy="2123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64801"/>
                <a:gridCol w="482600"/>
              </a:tblGrid>
              <a:tr h="37084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/>
                        <a:t>Universities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Universities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9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Open University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1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Medical academies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4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 smtClean="0"/>
                        <a:t>TOTAL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 smtClean="0"/>
                        <a:t>14</a:t>
                      </a:r>
                      <a:endParaRPr lang="en-US" sz="18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722376" y="6345936"/>
            <a:ext cx="23486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Source: </a:t>
            </a:r>
            <a:r>
              <a:rPr lang="en-US" sz="1200" dirty="0" smtClean="0"/>
              <a:t>UGC EMIS Report 2016/17</a:t>
            </a:r>
            <a:endParaRPr lang="en-US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2049313" y="265967"/>
            <a:ext cx="50453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Higher Education in Nepal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996898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42163" y="3408099"/>
            <a:ext cx="34322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QAA Actors…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91840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1181608" y="2744768"/>
            <a:ext cx="3225800" cy="867112"/>
            <a:chOff x="440944" y="2205272"/>
            <a:chExt cx="3225800" cy="867112"/>
          </a:xfrm>
        </p:grpSpPr>
        <p:sp>
          <p:nvSpPr>
            <p:cNvPr id="2" name="Rounded Rectangle 1"/>
            <p:cNvSpPr/>
            <p:nvPr/>
          </p:nvSpPr>
          <p:spPr>
            <a:xfrm>
              <a:off x="440944" y="2205272"/>
              <a:ext cx="2927439" cy="867112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606600" y="2280580"/>
              <a:ext cx="3060144" cy="7913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Ministry of Education Science and Technology</a:t>
              </a:r>
              <a:endParaRPr lang="en-US" sz="2000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509086" y="4161711"/>
            <a:ext cx="3410712" cy="612648"/>
            <a:chOff x="5431536" y="2185416"/>
            <a:chExt cx="3410712" cy="612648"/>
          </a:xfrm>
        </p:grpSpPr>
        <p:sp>
          <p:nvSpPr>
            <p:cNvPr id="5" name="Rounded Rectangle 4"/>
            <p:cNvSpPr/>
            <p:nvPr/>
          </p:nvSpPr>
          <p:spPr>
            <a:xfrm>
              <a:off x="5431536" y="2185416"/>
              <a:ext cx="3410712" cy="612648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492566" y="2298931"/>
              <a:ext cx="330396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National Professional Councils</a:t>
              </a:r>
              <a:endParaRPr lang="en-US" sz="2000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966256" y="2852459"/>
            <a:ext cx="3425882" cy="612648"/>
            <a:chOff x="2892622" y="4093464"/>
            <a:chExt cx="3425882" cy="612648"/>
          </a:xfrm>
        </p:grpSpPr>
        <p:sp>
          <p:nvSpPr>
            <p:cNvPr id="11" name="Rounded Rectangle 10"/>
            <p:cNvSpPr/>
            <p:nvPr/>
          </p:nvSpPr>
          <p:spPr>
            <a:xfrm>
              <a:off x="2892622" y="4093464"/>
              <a:ext cx="3425882" cy="612648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954891" y="4203990"/>
              <a:ext cx="334394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University Grants Commission</a:t>
              </a:r>
              <a:endParaRPr lang="en-US" sz="2000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983165" y="5307282"/>
            <a:ext cx="3425882" cy="612648"/>
            <a:chOff x="3045022" y="5452872"/>
            <a:chExt cx="3425882" cy="612648"/>
          </a:xfrm>
        </p:grpSpPr>
        <p:sp>
          <p:nvSpPr>
            <p:cNvPr id="12" name="Rounded Rectangle 11"/>
            <p:cNvSpPr/>
            <p:nvPr/>
          </p:nvSpPr>
          <p:spPr>
            <a:xfrm>
              <a:off x="3045022" y="5452872"/>
              <a:ext cx="3425882" cy="612648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159107" y="5565748"/>
              <a:ext cx="3223405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Higher Education Institutions</a:t>
              </a:r>
              <a:endParaRPr lang="en-US" sz="2000" dirty="0"/>
            </a:p>
          </p:txBody>
        </p:sp>
      </p:grpSp>
      <p:sp>
        <p:nvSpPr>
          <p:cNvPr id="22" name="Down Arrow 21"/>
          <p:cNvSpPr/>
          <p:nvPr/>
        </p:nvSpPr>
        <p:spPr>
          <a:xfrm>
            <a:off x="6416344" y="4161711"/>
            <a:ext cx="376060" cy="1098422"/>
          </a:xfrm>
          <a:prstGeom prst="down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4054214" y="3611411"/>
            <a:ext cx="1499616" cy="1648722"/>
          </a:xfrm>
          <a:prstGeom prst="straightConnector1">
            <a:avLst/>
          </a:prstGeom>
          <a:ln w="53975">
            <a:solidFill>
              <a:schemeClr val="accent1">
                <a:lumMod val="60000"/>
                <a:lumOff val="40000"/>
              </a:schemeClr>
            </a:solidFill>
            <a:prstDash val="solid"/>
            <a:headEnd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3980828" y="4774359"/>
            <a:ext cx="1015593" cy="546829"/>
          </a:xfrm>
          <a:prstGeom prst="straightConnector1">
            <a:avLst/>
          </a:prstGeom>
          <a:ln w="53975">
            <a:solidFill>
              <a:schemeClr val="accent1">
                <a:lumMod val="60000"/>
                <a:lumOff val="40000"/>
              </a:schemeClr>
            </a:solidFill>
            <a:prstDash val="sysDash"/>
            <a:headEnd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Down Arrow 17"/>
          <p:cNvSpPr/>
          <p:nvPr/>
        </p:nvSpPr>
        <p:spPr>
          <a:xfrm rot="16200000">
            <a:off x="4383774" y="2805064"/>
            <a:ext cx="327287" cy="788774"/>
          </a:xfrm>
          <a:prstGeom prst="downArrow">
            <a:avLst>
              <a:gd name="adj1" fmla="val 50000"/>
              <a:gd name="adj2" fmla="val 90625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2374405" y="1342967"/>
            <a:ext cx="4304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Institutional Players for QAA</a:t>
            </a:r>
            <a:endParaRPr lang="en-US" sz="2800" dirty="0"/>
          </a:p>
        </p:txBody>
      </p:sp>
      <p:grpSp>
        <p:nvGrpSpPr>
          <p:cNvPr id="26" name="Group 25"/>
          <p:cNvGrpSpPr/>
          <p:nvPr/>
        </p:nvGrpSpPr>
        <p:grpSpPr>
          <a:xfrm>
            <a:off x="4981496" y="3507779"/>
            <a:ext cx="3425882" cy="612648"/>
            <a:chOff x="2892622" y="4093464"/>
            <a:chExt cx="3425882" cy="612648"/>
          </a:xfrm>
        </p:grpSpPr>
        <p:sp>
          <p:nvSpPr>
            <p:cNvPr id="27" name="Rounded Rectangle 26"/>
            <p:cNvSpPr/>
            <p:nvPr/>
          </p:nvSpPr>
          <p:spPr>
            <a:xfrm>
              <a:off x="2892622" y="4093464"/>
              <a:ext cx="3425882" cy="612648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954891" y="4203990"/>
              <a:ext cx="334394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Higher Education QAA Council</a:t>
              </a:r>
              <a:endParaRPr lang="en-US" sz="2000" dirty="0"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2049313" y="265967"/>
            <a:ext cx="50453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Higher Education in Nepal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2526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7859951"/>
              </p:ext>
            </p:extLst>
          </p:nvPr>
        </p:nvGraphicFramePr>
        <p:xfrm>
          <a:off x="1523222" y="1872489"/>
          <a:ext cx="6097557" cy="39017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344957"/>
                <a:gridCol w="1752600"/>
              </a:tblGrid>
              <a:tr h="73895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National Professional Councils</a:t>
                      </a:r>
                      <a:endParaRPr lang="en-US" sz="2200" b="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dirty="0">
                          <a:solidFill>
                            <a:sysClr val="windowText" lastClr="000000"/>
                          </a:solidFill>
                          <a:effectLst/>
                        </a:rPr>
                        <a:t>Accreditation service</a:t>
                      </a:r>
                      <a:endParaRPr lang="en-US" sz="2200" b="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9535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effectLst/>
                        </a:rPr>
                        <a:t>1. Nepal </a:t>
                      </a:r>
                      <a:r>
                        <a:rPr lang="en-US" sz="1800" b="1" dirty="0">
                          <a:effectLst/>
                        </a:rPr>
                        <a:t>Medical</a:t>
                      </a:r>
                      <a:r>
                        <a:rPr lang="en-US" sz="1800" b="0" dirty="0">
                          <a:effectLst/>
                        </a:rPr>
                        <a:t> Council (NMC)</a:t>
                      </a:r>
                      <a:endParaRPr lang="en-US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</a:rPr>
                        <a:t>Yes</a:t>
                      </a:r>
                      <a:endParaRPr lang="en-US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9535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effectLst/>
                        </a:rPr>
                        <a:t>2. Nepal </a:t>
                      </a:r>
                      <a:r>
                        <a:rPr lang="en-US" sz="1800" b="1" dirty="0">
                          <a:effectLst/>
                        </a:rPr>
                        <a:t>Engineering</a:t>
                      </a:r>
                      <a:r>
                        <a:rPr lang="en-US" sz="1800" b="0" dirty="0">
                          <a:effectLst/>
                        </a:rPr>
                        <a:t> Council (NEC)</a:t>
                      </a:r>
                      <a:endParaRPr lang="en-US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</a:rPr>
                        <a:t>Partly</a:t>
                      </a:r>
                      <a:endParaRPr lang="en-US" sz="18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9535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effectLst/>
                        </a:rPr>
                        <a:t>3. Nepal </a:t>
                      </a:r>
                      <a:r>
                        <a:rPr lang="en-US" sz="1800" b="1" dirty="0">
                          <a:effectLst/>
                        </a:rPr>
                        <a:t>Health Professional </a:t>
                      </a:r>
                      <a:r>
                        <a:rPr lang="en-US" sz="1800" b="0" dirty="0">
                          <a:effectLst/>
                        </a:rPr>
                        <a:t>Council (NHPC)</a:t>
                      </a:r>
                      <a:endParaRPr lang="en-US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</a:rPr>
                        <a:t>Partly</a:t>
                      </a:r>
                      <a:endParaRPr lang="en-US" sz="18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9535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effectLst/>
                        </a:rPr>
                        <a:t>4. Nepal </a:t>
                      </a:r>
                      <a:r>
                        <a:rPr lang="en-US" sz="1800" b="1" dirty="0">
                          <a:effectLst/>
                        </a:rPr>
                        <a:t>Nursing</a:t>
                      </a:r>
                      <a:r>
                        <a:rPr lang="en-US" sz="1800" b="0" dirty="0">
                          <a:effectLst/>
                        </a:rPr>
                        <a:t> Council (NNC)</a:t>
                      </a:r>
                      <a:endParaRPr lang="en-US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</a:rPr>
                        <a:t>No</a:t>
                      </a:r>
                      <a:endParaRPr lang="en-US" sz="18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9535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effectLst/>
                        </a:rPr>
                        <a:t>5. Nepal </a:t>
                      </a:r>
                      <a:r>
                        <a:rPr lang="en-US" sz="1800" b="1" dirty="0" err="1">
                          <a:effectLst/>
                        </a:rPr>
                        <a:t>Ayurvedic</a:t>
                      </a:r>
                      <a:r>
                        <a:rPr lang="en-US" sz="1800" b="1" dirty="0">
                          <a:effectLst/>
                        </a:rPr>
                        <a:t> Medical </a:t>
                      </a:r>
                      <a:r>
                        <a:rPr lang="en-US" sz="1800" b="0" dirty="0">
                          <a:effectLst/>
                        </a:rPr>
                        <a:t>Council (NAMC)</a:t>
                      </a:r>
                      <a:endParaRPr lang="en-US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</a:rPr>
                        <a:t>No</a:t>
                      </a:r>
                      <a:endParaRPr lang="en-US" sz="18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9535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effectLst/>
                        </a:rPr>
                        <a:t>6. Nepal </a:t>
                      </a:r>
                      <a:r>
                        <a:rPr lang="en-US" sz="1800" b="1" dirty="0">
                          <a:effectLst/>
                        </a:rPr>
                        <a:t>Veterinary</a:t>
                      </a:r>
                      <a:r>
                        <a:rPr lang="en-US" sz="1800" b="0" dirty="0">
                          <a:effectLst/>
                        </a:rPr>
                        <a:t> Council (NVC) </a:t>
                      </a:r>
                      <a:endParaRPr lang="en-US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</a:rPr>
                        <a:t>No</a:t>
                      </a:r>
                      <a:endParaRPr lang="en-US" sz="18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9535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effectLst/>
                        </a:rPr>
                        <a:t>7. Nepal </a:t>
                      </a:r>
                      <a:r>
                        <a:rPr lang="en-US" sz="1800" b="1" dirty="0">
                          <a:effectLst/>
                        </a:rPr>
                        <a:t>Bar</a:t>
                      </a:r>
                      <a:r>
                        <a:rPr lang="en-US" sz="1800" b="0" dirty="0">
                          <a:effectLst/>
                        </a:rPr>
                        <a:t> Council (NBC)</a:t>
                      </a:r>
                      <a:endParaRPr lang="en-US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</a:rPr>
                        <a:t>No</a:t>
                      </a:r>
                      <a:endParaRPr lang="en-US" sz="18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9535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effectLst/>
                        </a:rPr>
                        <a:t>8. Nepal </a:t>
                      </a:r>
                      <a:r>
                        <a:rPr lang="en-US" sz="1800" b="1" dirty="0">
                          <a:effectLst/>
                        </a:rPr>
                        <a:t>Pharmacy</a:t>
                      </a:r>
                      <a:r>
                        <a:rPr lang="en-US" sz="1800" b="0" dirty="0">
                          <a:effectLst/>
                        </a:rPr>
                        <a:t> Council (NPC)</a:t>
                      </a:r>
                      <a:endParaRPr lang="en-US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</a:rPr>
                        <a:t>No</a:t>
                      </a:r>
                      <a:endParaRPr lang="en-US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1450043" y="226276"/>
            <a:ext cx="6306535" cy="11462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</a:pPr>
            <a:r>
              <a:rPr lang="en-US" sz="3200" b="1" dirty="0">
                <a:solidFill>
                  <a:sysClr val="windowText" lastClr="000000"/>
                </a:solidFill>
              </a:rPr>
              <a:t>Professional </a:t>
            </a:r>
            <a:r>
              <a:rPr lang="en-US" sz="3200" b="1" dirty="0" smtClean="0">
                <a:solidFill>
                  <a:sysClr val="windowText" lastClr="000000"/>
                </a:solidFill>
              </a:rPr>
              <a:t>Councils </a:t>
            </a:r>
          </a:p>
          <a:p>
            <a:pPr>
              <a:lnSpc>
                <a:spcPct val="107000"/>
              </a:lnSpc>
            </a:pPr>
            <a:r>
              <a:rPr lang="en-US" sz="3200" dirty="0" smtClean="0">
                <a:solidFill>
                  <a:sysClr val="windowText" lastClr="000000"/>
                </a:solidFill>
              </a:rPr>
              <a:t>           </a:t>
            </a:r>
            <a:r>
              <a:rPr lang="en-US" sz="2800" dirty="0" smtClean="0">
                <a:solidFill>
                  <a:sysClr val="windowText" lastClr="000000"/>
                </a:solidFill>
              </a:rPr>
              <a:t>and their QAA function… or lack of</a:t>
            </a:r>
            <a:endParaRPr lang="en-US" sz="2800" dirty="0">
              <a:solidFill>
                <a:sysClr val="windowText" lastClr="000000"/>
              </a:solidFill>
              <a:latin typeface="Calibri" panose="020F0502020204030204" pitchFamily="34" charset="0"/>
              <a:ea typeface="Calibri" panose="020F0502020204030204" pitchFamily="34" charset="0"/>
              <a:cs typeface="Mangal"/>
            </a:endParaRPr>
          </a:p>
        </p:txBody>
      </p:sp>
    </p:spTree>
    <p:extLst>
      <p:ext uri="{BB962C8B-B14F-4D97-AF65-F5344CB8AC3E}">
        <p14:creationId xmlns:p14="http://schemas.microsoft.com/office/powerpoint/2010/main" val="3987947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242163" y="3408099"/>
            <a:ext cx="34322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QAA Process…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96304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3969774"/>
              </p:ext>
            </p:extLst>
          </p:nvPr>
        </p:nvGraphicFramePr>
        <p:xfrm>
          <a:off x="1363472" y="3555138"/>
          <a:ext cx="7340297" cy="3139440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2065528"/>
                <a:gridCol w="822960"/>
                <a:gridCol w="859536"/>
                <a:gridCol w="3592273"/>
              </a:tblGrid>
              <a:tr h="47359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Reform</a:t>
                      </a:r>
                      <a:r>
                        <a:rPr lang="en-US" sz="1400" u="none" strike="noStrike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programs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Funding</a:t>
                      </a:r>
                    </a:p>
                    <a:p>
                      <a:pPr algn="ctr" fontAlgn="b"/>
                      <a:r>
                        <a:rPr lang="en-US" sz="140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(mil. $)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Funding</a:t>
                      </a:r>
                    </a:p>
                    <a:p>
                      <a:pPr algn="ctr" fontAlgn="b"/>
                      <a:r>
                        <a:rPr lang="en-US" sz="140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Percent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Key</a:t>
                      </a:r>
                      <a:r>
                        <a:rPr lang="en-US" sz="1400" u="none" strike="noStrike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Performance Indicator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</a:tr>
              <a:tr h="30644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b="1" u="none" strike="noStrike" dirty="0">
                          <a:effectLst/>
                        </a:rPr>
                        <a:t>1. National QAA System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 smtClean="0">
                          <a:effectLst/>
                        </a:rPr>
                        <a:t>9.00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</a:rPr>
                        <a:t>13.8%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 smtClean="0">
                          <a:effectLst/>
                        </a:rPr>
                        <a:t>125 institutions</a:t>
                      </a:r>
                      <a:r>
                        <a:rPr lang="en-US" sz="1600" u="none" strike="noStrike" baseline="0" dirty="0" smtClean="0">
                          <a:effectLst/>
                        </a:rPr>
                        <a:t> accredited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</a:tr>
              <a:tr h="23679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effectLst/>
                        </a:rPr>
                        <a:t>2</a:t>
                      </a:r>
                      <a:r>
                        <a:rPr lang="en-US" sz="1100" u="none" strike="noStrike" dirty="0" smtClean="0">
                          <a:effectLst/>
                        </a:rPr>
                        <a:t>.</a:t>
                      </a:r>
                      <a:r>
                        <a:rPr lang="en-US" sz="1100" u="none" strike="noStrike" baseline="0" dirty="0" smtClean="0">
                          <a:effectLst/>
                        </a:rPr>
                        <a:t> Grants to HEI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16.87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smtClean="0">
                          <a:effectLst/>
                        </a:rPr>
                        <a:t>25.9.0%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smtClean="0">
                          <a:effectLst/>
                        </a:rPr>
                        <a:t>265 institutions supported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</a:tr>
              <a:tr h="23679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effectLst/>
                        </a:rPr>
                        <a:t>3. </a:t>
                      </a:r>
                      <a:r>
                        <a:rPr lang="en-US" sz="1100" u="none" strike="noStrike" dirty="0" smtClean="0">
                          <a:effectLst/>
                        </a:rPr>
                        <a:t>Autonomy to HEI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 smtClean="0">
                          <a:effectLst/>
                        </a:rPr>
                        <a:t>7.50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11.5%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smtClean="0">
                          <a:effectLst/>
                        </a:rPr>
                        <a:t>10 campuses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</a:tr>
              <a:tr h="23679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effectLst/>
                        </a:rPr>
                        <a:t>4. Examination reforms </a:t>
                      </a:r>
                      <a:r>
                        <a:rPr lang="en-US" sz="1100" u="none" strike="noStrike" dirty="0" smtClean="0">
                          <a:effectLst/>
                        </a:rPr>
                        <a:t>at</a:t>
                      </a:r>
                      <a:r>
                        <a:rPr lang="en-US" sz="1100" u="none" strike="noStrike" baseline="0" dirty="0" smtClean="0">
                          <a:effectLst/>
                        </a:rPr>
                        <a:t> TU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6.37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9.8%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smtClean="0">
                          <a:effectLst/>
                        </a:rPr>
                        <a:t>Exam</a:t>
                      </a:r>
                      <a:r>
                        <a:rPr lang="en-US" sz="1100" u="none" strike="noStrike" baseline="0" dirty="0" smtClean="0">
                          <a:effectLst/>
                        </a:rPr>
                        <a:t> result in 3 months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</a:tr>
              <a:tr h="23679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5. Academic program reform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 smtClean="0">
                          <a:effectLst/>
                        </a:rPr>
                        <a:t>9.00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13.8%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smtClean="0">
                          <a:effectLst/>
                        </a:rPr>
                        <a:t>140 reformed/new academic programs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</a:tr>
              <a:tr h="23679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effectLst/>
                        </a:rPr>
                        <a:t>6. </a:t>
                      </a:r>
                      <a:r>
                        <a:rPr lang="en-US" sz="1100" u="none" strike="noStrike" dirty="0" smtClean="0">
                          <a:effectLst/>
                        </a:rPr>
                        <a:t>Student financial aid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 smtClean="0">
                          <a:effectLst/>
                        </a:rPr>
                        <a:t>4.50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6.9%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smtClean="0">
                          <a:effectLst/>
                        </a:rPr>
                        <a:t>9500 student partially supported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</a:tr>
              <a:tr h="21219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effectLst/>
                        </a:rPr>
                        <a:t>7. Research Funding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6.75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10.4%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smtClean="0">
                          <a:effectLst/>
                        </a:rPr>
                        <a:t>500 research projects funded, 60 scientists recruited for TU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</a:tr>
              <a:tr h="21219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8. Project Management and Capacity Development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5.00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7.7%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</a:tr>
              <a:tr h="278586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u="none" strike="noStrike" dirty="0" smtClean="0">
                          <a:effectLst/>
                        </a:rPr>
                        <a:t>TOTAL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smtClean="0">
                          <a:effectLst/>
                        </a:rPr>
                        <a:t>65.00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236608"/>
              </p:ext>
            </p:extLst>
          </p:nvPr>
        </p:nvGraphicFramePr>
        <p:xfrm>
          <a:off x="1363472" y="647826"/>
          <a:ext cx="7340297" cy="2378244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462011"/>
                <a:gridCol w="2710543"/>
                <a:gridCol w="857250"/>
                <a:gridCol w="898071"/>
                <a:gridCol w="1412422"/>
              </a:tblGrid>
              <a:tr h="50277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Components</a:t>
                      </a:r>
                      <a:endParaRPr lang="en-US" sz="14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Programs</a:t>
                      </a:r>
                      <a:endParaRPr lang="en-US" sz="14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Funding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(mil. $)</a:t>
                      </a:r>
                      <a:endParaRPr lang="en-US" sz="140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Funding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</a:t>
                      </a:r>
                      <a:r>
                        <a:rPr lang="en-US" sz="14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percent)</a:t>
                      </a:r>
                      <a:endParaRPr lang="en-US" sz="14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Mangal"/>
                        </a:rPr>
                        <a:t>Achieved</a:t>
                      </a:r>
                      <a:endParaRPr lang="en-US" sz="14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1. Reform grants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100" dirty="0">
                          <a:effectLst/>
                        </a:rPr>
                        <a:t>Institutional reform </a:t>
                      </a:r>
                      <a:r>
                        <a:rPr lang="en-US" sz="1100" dirty="0" smtClean="0">
                          <a:effectLst/>
                        </a:rPr>
                        <a:t>grant,</a:t>
                      </a:r>
                      <a:r>
                        <a:rPr lang="en-US" sz="1100" baseline="0" dirty="0" smtClean="0">
                          <a:effectLst/>
                        </a:rPr>
                        <a:t> </a:t>
                      </a:r>
                      <a:r>
                        <a:rPr lang="en-US" sz="1100" dirty="0" smtClean="0">
                          <a:effectLst/>
                        </a:rPr>
                        <a:t>Research </a:t>
                      </a:r>
                      <a:r>
                        <a:rPr lang="en-US" sz="1100" dirty="0">
                          <a:effectLst/>
                        </a:rPr>
                        <a:t>funding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55.24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68.2%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2. Student financial assistance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4.2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5.2%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3. Higher Secondary Education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100" dirty="0">
                          <a:effectLst/>
                        </a:rPr>
                        <a:t>Basic </a:t>
                      </a:r>
                      <a:r>
                        <a:rPr lang="en-US" sz="1100" dirty="0" smtClean="0">
                          <a:effectLst/>
                        </a:rPr>
                        <a:t>grant,</a:t>
                      </a:r>
                      <a:r>
                        <a:rPr lang="en-US" sz="1100" baseline="0" dirty="0" smtClean="0">
                          <a:effectLst/>
                        </a:rPr>
                        <a:t> </a:t>
                      </a:r>
                      <a:r>
                        <a:rPr lang="en-US" sz="1100" dirty="0" smtClean="0">
                          <a:effectLst/>
                        </a:rPr>
                        <a:t>Matching fund,</a:t>
                      </a:r>
                      <a:r>
                        <a:rPr lang="en-US" sz="1100" baseline="0" dirty="0" smtClean="0">
                          <a:effectLst/>
                        </a:rPr>
                        <a:t> </a:t>
                      </a:r>
                      <a:r>
                        <a:rPr lang="en-US" sz="1100" dirty="0" smtClean="0">
                          <a:effectLst/>
                        </a:rPr>
                        <a:t>Performance grant,</a:t>
                      </a:r>
                      <a:r>
                        <a:rPr lang="en-US" sz="1100" baseline="0" dirty="0" smtClean="0">
                          <a:effectLst/>
                        </a:rPr>
                        <a:t> </a:t>
                      </a:r>
                      <a:r>
                        <a:rPr lang="en-US" sz="1100" dirty="0" smtClean="0">
                          <a:effectLst/>
                        </a:rPr>
                        <a:t>Equipment </a:t>
                      </a:r>
                      <a:r>
                        <a:rPr lang="en-US" sz="1100" dirty="0">
                          <a:effectLst/>
                        </a:rPr>
                        <a:t>and capacity development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18.4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22.7%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4. Strengthening system capacity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600" b="1" dirty="0">
                          <a:effectLst/>
                        </a:rPr>
                        <a:t>QAA </a:t>
                      </a:r>
                      <a:r>
                        <a:rPr lang="en-US" sz="1600" b="1" dirty="0" smtClean="0">
                          <a:effectLst/>
                        </a:rPr>
                        <a:t>system,</a:t>
                      </a:r>
                      <a:r>
                        <a:rPr lang="en-US" sz="1600" b="1" baseline="0" dirty="0" smtClean="0">
                          <a:effectLst/>
                        </a:rPr>
                        <a:t> </a:t>
                      </a:r>
                      <a:r>
                        <a:rPr lang="en-US" sz="1200" dirty="0" smtClean="0">
                          <a:effectLst/>
                        </a:rPr>
                        <a:t>EMIS system,</a:t>
                      </a:r>
                      <a:r>
                        <a:rPr lang="en-US" sz="1200" baseline="0" dirty="0" smtClean="0">
                          <a:effectLst/>
                        </a:rPr>
                        <a:t> </a:t>
                      </a:r>
                      <a:r>
                        <a:rPr lang="en-US" sz="1200" dirty="0" smtClean="0">
                          <a:effectLst/>
                        </a:rPr>
                        <a:t>System </a:t>
                      </a:r>
                      <a:r>
                        <a:rPr lang="en-US" sz="1200" dirty="0">
                          <a:effectLst/>
                        </a:rPr>
                        <a:t>capacity </a:t>
                      </a:r>
                      <a:r>
                        <a:rPr lang="en-US" sz="1200" dirty="0" smtClean="0">
                          <a:effectLst/>
                        </a:rPr>
                        <a:t>development,</a:t>
                      </a:r>
                      <a:r>
                        <a:rPr lang="en-US" sz="1200" baseline="0" dirty="0" smtClean="0">
                          <a:effectLst/>
                        </a:rPr>
                        <a:t> </a:t>
                      </a:r>
                      <a:r>
                        <a:rPr lang="en-US" sz="1200" dirty="0" smtClean="0">
                          <a:effectLst/>
                        </a:rPr>
                        <a:t>Office </a:t>
                      </a:r>
                      <a:r>
                        <a:rPr lang="en-US" sz="1200" dirty="0">
                          <a:effectLst/>
                        </a:rPr>
                        <a:t>equipment and </a:t>
                      </a:r>
                      <a:r>
                        <a:rPr lang="en-US" sz="1200" dirty="0" smtClean="0">
                          <a:effectLst/>
                        </a:rPr>
                        <a:t>supplies,</a:t>
                      </a:r>
                      <a:r>
                        <a:rPr lang="en-US" sz="1200" baseline="0" dirty="0" smtClean="0">
                          <a:effectLst/>
                        </a:rPr>
                        <a:t> </a:t>
                      </a:r>
                      <a:r>
                        <a:rPr lang="en-US" sz="1200" dirty="0" smtClean="0">
                          <a:effectLst/>
                        </a:rPr>
                        <a:t>HR </a:t>
                      </a:r>
                      <a:r>
                        <a:rPr lang="en-US" sz="1200" dirty="0">
                          <a:effectLst/>
                        </a:rPr>
                        <a:t>development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3.12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3.8%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indent="-28575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en-US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/>
                        </a:rPr>
                        <a:t>National QAA system set up</a:t>
                      </a:r>
                    </a:p>
                    <a:p>
                      <a:pPr marL="285750" marR="0" indent="-28575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en-US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/>
                        </a:rPr>
                        <a:t>11 institutions</a:t>
                      </a:r>
                      <a:r>
                        <a:rPr lang="en-US" sz="12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/>
                        </a:rPr>
                        <a:t> accredited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TOTAL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80.96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292891" y="3224777"/>
            <a:ext cx="54262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2. [Third] Higher Education Reform Project (2015-2010</a:t>
            </a:r>
            <a:r>
              <a:rPr lang="en-US" sz="1600" b="1" dirty="0" smtClean="0"/>
              <a:t>)</a:t>
            </a:r>
            <a:endParaRPr lang="en-US" sz="1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269800" y="301473"/>
            <a:ext cx="5477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1</a:t>
            </a:r>
            <a:r>
              <a:rPr lang="en-US" b="1" dirty="0" smtClean="0"/>
              <a:t>. Second Higher Education Reform Project (2007-2014)</a:t>
            </a:r>
            <a:endParaRPr lang="en-US" b="1" dirty="0"/>
          </a:p>
        </p:txBody>
      </p:sp>
      <p:sp>
        <p:nvSpPr>
          <p:cNvPr id="8" name="Oval 7"/>
          <p:cNvSpPr/>
          <p:nvPr/>
        </p:nvSpPr>
        <p:spPr>
          <a:xfrm>
            <a:off x="2715306" y="2005584"/>
            <a:ext cx="1330037" cy="37869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302145" y="4028353"/>
            <a:ext cx="2318325" cy="43410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7313918"/>
              </p:ext>
            </p:extLst>
          </p:nvPr>
        </p:nvGraphicFramePr>
        <p:xfrm>
          <a:off x="1363471" y="3555137"/>
          <a:ext cx="7340297" cy="3139440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2065528"/>
                <a:gridCol w="822960"/>
                <a:gridCol w="859536"/>
                <a:gridCol w="3592273"/>
              </a:tblGrid>
              <a:tr h="47359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Reform</a:t>
                      </a:r>
                      <a:r>
                        <a:rPr lang="en-US" sz="1400" u="none" strike="noStrike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programs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Funding</a:t>
                      </a:r>
                    </a:p>
                    <a:p>
                      <a:pPr algn="ctr" fontAlgn="b"/>
                      <a:r>
                        <a:rPr lang="en-US" sz="140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(mil. $)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Funding</a:t>
                      </a:r>
                    </a:p>
                    <a:p>
                      <a:pPr algn="ctr" fontAlgn="b"/>
                      <a:r>
                        <a:rPr lang="en-US" sz="140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Percent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Key</a:t>
                      </a:r>
                      <a:r>
                        <a:rPr lang="en-US" sz="1400" u="none" strike="noStrike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Performance Indicator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</a:tr>
              <a:tr h="30644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b="1" u="none" strike="noStrike" dirty="0">
                          <a:effectLst/>
                        </a:rPr>
                        <a:t>1. National QAA System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 smtClean="0">
                          <a:effectLst/>
                        </a:rPr>
                        <a:t>9.00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</a:rPr>
                        <a:t>13.8%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 smtClean="0">
                          <a:effectLst/>
                        </a:rPr>
                        <a:t>125 institutions</a:t>
                      </a:r>
                      <a:r>
                        <a:rPr lang="en-US" sz="1600" u="none" strike="noStrike" baseline="0" dirty="0" smtClean="0">
                          <a:effectLst/>
                        </a:rPr>
                        <a:t> accredited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</a:tr>
              <a:tr h="23679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effectLst/>
                        </a:rPr>
                        <a:t>2</a:t>
                      </a:r>
                      <a:r>
                        <a:rPr lang="en-US" sz="1100" u="none" strike="noStrike" dirty="0" smtClean="0">
                          <a:effectLst/>
                        </a:rPr>
                        <a:t>.</a:t>
                      </a:r>
                      <a:r>
                        <a:rPr lang="en-US" sz="1100" u="none" strike="noStrike" baseline="0" dirty="0" smtClean="0">
                          <a:effectLst/>
                        </a:rPr>
                        <a:t> Grants to HEI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16.87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smtClean="0">
                          <a:effectLst/>
                        </a:rPr>
                        <a:t>25.9.0%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smtClean="0">
                          <a:effectLst/>
                        </a:rPr>
                        <a:t>265 institutions supported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</a:tr>
              <a:tr h="23679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effectLst/>
                        </a:rPr>
                        <a:t>3. </a:t>
                      </a:r>
                      <a:r>
                        <a:rPr lang="en-US" sz="1100" u="none" strike="noStrike" dirty="0" smtClean="0">
                          <a:effectLst/>
                        </a:rPr>
                        <a:t>Autonomy to HEI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 smtClean="0">
                          <a:effectLst/>
                        </a:rPr>
                        <a:t>7.50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11.5%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smtClean="0">
                          <a:effectLst/>
                        </a:rPr>
                        <a:t>10 campuses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</a:tr>
              <a:tr h="23679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effectLst/>
                        </a:rPr>
                        <a:t>4. Examination reforms </a:t>
                      </a:r>
                      <a:r>
                        <a:rPr lang="en-US" sz="1100" u="none" strike="noStrike" dirty="0" smtClean="0">
                          <a:effectLst/>
                        </a:rPr>
                        <a:t>at</a:t>
                      </a:r>
                      <a:r>
                        <a:rPr lang="en-US" sz="1100" u="none" strike="noStrike" baseline="0" dirty="0" smtClean="0">
                          <a:effectLst/>
                        </a:rPr>
                        <a:t> TU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6.37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9.8%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smtClean="0">
                          <a:effectLst/>
                        </a:rPr>
                        <a:t>Exam</a:t>
                      </a:r>
                      <a:r>
                        <a:rPr lang="en-US" sz="1100" u="none" strike="noStrike" baseline="0" dirty="0" smtClean="0">
                          <a:effectLst/>
                        </a:rPr>
                        <a:t> result in 3 months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</a:tr>
              <a:tr h="23679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5. Academic program reform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 smtClean="0">
                          <a:effectLst/>
                        </a:rPr>
                        <a:t>9.00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13.8%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smtClean="0">
                          <a:effectLst/>
                        </a:rPr>
                        <a:t>140 reformed/new academic programs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</a:tr>
              <a:tr h="23679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effectLst/>
                        </a:rPr>
                        <a:t>6. </a:t>
                      </a:r>
                      <a:r>
                        <a:rPr lang="en-US" sz="1100" u="none" strike="noStrike" dirty="0" smtClean="0">
                          <a:effectLst/>
                        </a:rPr>
                        <a:t>Student financial aid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 smtClean="0">
                          <a:effectLst/>
                        </a:rPr>
                        <a:t>4.50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6.9%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smtClean="0">
                          <a:effectLst/>
                        </a:rPr>
                        <a:t>9500 student partially supported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</a:tr>
              <a:tr h="21219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effectLst/>
                        </a:rPr>
                        <a:t>7. Research Funding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6.75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10.4%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smtClean="0">
                          <a:effectLst/>
                        </a:rPr>
                        <a:t>500 research projects funded, 60 scientists recruited for TU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</a:tr>
              <a:tr h="21219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8. Project Management and Capacity Development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5.00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7.7%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</a:tr>
              <a:tr h="278586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u="none" strike="noStrike" dirty="0" smtClean="0">
                          <a:effectLst/>
                        </a:rPr>
                        <a:t>TOTAL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smtClean="0">
                          <a:effectLst/>
                        </a:rPr>
                        <a:t>65.00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5025780"/>
              </p:ext>
            </p:extLst>
          </p:nvPr>
        </p:nvGraphicFramePr>
        <p:xfrm>
          <a:off x="1363471" y="647825"/>
          <a:ext cx="7340297" cy="2378244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462011"/>
                <a:gridCol w="2710543"/>
                <a:gridCol w="857250"/>
                <a:gridCol w="898071"/>
                <a:gridCol w="1412422"/>
              </a:tblGrid>
              <a:tr h="50277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Components</a:t>
                      </a:r>
                      <a:endParaRPr lang="en-US" sz="14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Programs</a:t>
                      </a:r>
                      <a:endParaRPr lang="en-US" sz="14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Funding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(mil. $)</a:t>
                      </a:r>
                      <a:endParaRPr lang="en-US" sz="140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Funding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</a:t>
                      </a:r>
                      <a:r>
                        <a:rPr lang="en-US" sz="14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percent)</a:t>
                      </a:r>
                      <a:endParaRPr lang="en-US" sz="14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Mangal"/>
                        </a:rPr>
                        <a:t>Achieved</a:t>
                      </a:r>
                      <a:endParaRPr lang="en-US" sz="14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1. Reform grants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100" dirty="0">
                          <a:effectLst/>
                        </a:rPr>
                        <a:t>Institutional reform </a:t>
                      </a:r>
                      <a:r>
                        <a:rPr lang="en-US" sz="1100" dirty="0" smtClean="0">
                          <a:effectLst/>
                        </a:rPr>
                        <a:t>grant,</a:t>
                      </a:r>
                      <a:r>
                        <a:rPr lang="en-US" sz="1100" baseline="0" dirty="0" smtClean="0">
                          <a:effectLst/>
                        </a:rPr>
                        <a:t> </a:t>
                      </a:r>
                      <a:r>
                        <a:rPr lang="en-US" sz="1100" dirty="0" smtClean="0">
                          <a:effectLst/>
                        </a:rPr>
                        <a:t>Research </a:t>
                      </a:r>
                      <a:r>
                        <a:rPr lang="en-US" sz="1100" dirty="0">
                          <a:effectLst/>
                        </a:rPr>
                        <a:t>funding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55.24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68.2%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2. Student financial assistance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4.2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5.2%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3. Higher Secondary Education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100" dirty="0">
                          <a:effectLst/>
                        </a:rPr>
                        <a:t>Basic </a:t>
                      </a:r>
                      <a:r>
                        <a:rPr lang="en-US" sz="1100" dirty="0" smtClean="0">
                          <a:effectLst/>
                        </a:rPr>
                        <a:t>grant,</a:t>
                      </a:r>
                      <a:r>
                        <a:rPr lang="en-US" sz="1100" baseline="0" dirty="0" smtClean="0">
                          <a:effectLst/>
                        </a:rPr>
                        <a:t> </a:t>
                      </a:r>
                      <a:r>
                        <a:rPr lang="en-US" sz="1100" dirty="0" smtClean="0">
                          <a:effectLst/>
                        </a:rPr>
                        <a:t>Matching fund,</a:t>
                      </a:r>
                      <a:r>
                        <a:rPr lang="en-US" sz="1100" baseline="0" dirty="0" smtClean="0">
                          <a:effectLst/>
                        </a:rPr>
                        <a:t> </a:t>
                      </a:r>
                      <a:r>
                        <a:rPr lang="en-US" sz="1100" dirty="0" smtClean="0">
                          <a:effectLst/>
                        </a:rPr>
                        <a:t>Performance grant,</a:t>
                      </a:r>
                      <a:r>
                        <a:rPr lang="en-US" sz="1100" baseline="0" dirty="0" smtClean="0">
                          <a:effectLst/>
                        </a:rPr>
                        <a:t> </a:t>
                      </a:r>
                      <a:r>
                        <a:rPr lang="en-US" sz="1100" dirty="0" smtClean="0">
                          <a:effectLst/>
                        </a:rPr>
                        <a:t>Equipment </a:t>
                      </a:r>
                      <a:r>
                        <a:rPr lang="en-US" sz="1100" dirty="0">
                          <a:effectLst/>
                        </a:rPr>
                        <a:t>and capacity development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18.4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22.7%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4. Strengthening system capacity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600" b="1" dirty="0">
                          <a:effectLst/>
                        </a:rPr>
                        <a:t>QAA </a:t>
                      </a:r>
                      <a:r>
                        <a:rPr lang="en-US" sz="1600" b="1" dirty="0" smtClean="0">
                          <a:effectLst/>
                        </a:rPr>
                        <a:t>system,</a:t>
                      </a:r>
                      <a:r>
                        <a:rPr lang="en-US" sz="1600" b="1" baseline="0" dirty="0" smtClean="0">
                          <a:effectLst/>
                        </a:rPr>
                        <a:t> </a:t>
                      </a:r>
                      <a:r>
                        <a:rPr lang="en-US" sz="1200" dirty="0" smtClean="0">
                          <a:effectLst/>
                        </a:rPr>
                        <a:t>EMIS system,</a:t>
                      </a:r>
                      <a:r>
                        <a:rPr lang="en-US" sz="1200" baseline="0" dirty="0" smtClean="0">
                          <a:effectLst/>
                        </a:rPr>
                        <a:t> </a:t>
                      </a:r>
                      <a:r>
                        <a:rPr lang="en-US" sz="1200" dirty="0" smtClean="0">
                          <a:effectLst/>
                        </a:rPr>
                        <a:t>System </a:t>
                      </a:r>
                      <a:r>
                        <a:rPr lang="en-US" sz="1200" dirty="0">
                          <a:effectLst/>
                        </a:rPr>
                        <a:t>capacity </a:t>
                      </a:r>
                      <a:r>
                        <a:rPr lang="en-US" sz="1200" dirty="0" smtClean="0">
                          <a:effectLst/>
                        </a:rPr>
                        <a:t>development,</a:t>
                      </a:r>
                      <a:r>
                        <a:rPr lang="en-US" sz="1200" baseline="0" dirty="0" smtClean="0">
                          <a:effectLst/>
                        </a:rPr>
                        <a:t> </a:t>
                      </a:r>
                      <a:r>
                        <a:rPr lang="en-US" sz="1200" dirty="0" smtClean="0">
                          <a:effectLst/>
                        </a:rPr>
                        <a:t>Office </a:t>
                      </a:r>
                      <a:r>
                        <a:rPr lang="en-US" sz="1200" dirty="0">
                          <a:effectLst/>
                        </a:rPr>
                        <a:t>equipment and </a:t>
                      </a:r>
                      <a:r>
                        <a:rPr lang="en-US" sz="1200" dirty="0" smtClean="0">
                          <a:effectLst/>
                        </a:rPr>
                        <a:t>supplies,</a:t>
                      </a:r>
                      <a:r>
                        <a:rPr lang="en-US" sz="1200" baseline="0" dirty="0" smtClean="0">
                          <a:effectLst/>
                        </a:rPr>
                        <a:t> </a:t>
                      </a:r>
                      <a:r>
                        <a:rPr lang="en-US" sz="1200" dirty="0" smtClean="0">
                          <a:effectLst/>
                        </a:rPr>
                        <a:t>HR </a:t>
                      </a:r>
                      <a:r>
                        <a:rPr lang="en-US" sz="1200" dirty="0">
                          <a:effectLst/>
                        </a:rPr>
                        <a:t>development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3.12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3.8%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indent="-28575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en-US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/>
                        </a:rPr>
                        <a:t>National QAA system set up</a:t>
                      </a:r>
                    </a:p>
                    <a:p>
                      <a:pPr marL="285750" marR="0" indent="-28575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en-US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/>
                        </a:rPr>
                        <a:t>11 institutions</a:t>
                      </a:r>
                      <a:r>
                        <a:rPr lang="en-US" sz="12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/>
                        </a:rPr>
                        <a:t> accredited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TOTAL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80.96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1292890" y="3224776"/>
            <a:ext cx="54262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2. [Third] Higher Education Reform Project (2015-2010</a:t>
            </a:r>
            <a:r>
              <a:rPr lang="en-US" sz="1600" b="1" dirty="0" smtClean="0"/>
              <a:t>)</a:t>
            </a:r>
            <a:endParaRPr lang="en-US" sz="16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1269799" y="301472"/>
            <a:ext cx="5477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1</a:t>
            </a:r>
            <a:r>
              <a:rPr lang="en-US" b="1" dirty="0" smtClean="0"/>
              <a:t>. Second Higher Education Reform Project (2007-2014)</a:t>
            </a:r>
            <a:endParaRPr lang="en-US" b="1" dirty="0"/>
          </a:p>
        </p:txBody>
      </p:sp>
      <p:sp>
        <p:nvSpPr>
          <p:cNvPr id="15" name="Oval 14"/>
          <p:cNvSpPr/>
          <p:nvPr/>
        </p:nvSpPr>
        <p:spPr>
          <a:xfrm>
            <a:off x="2715305" y="2005583"/>
            <a:ext cx="1330037" cy="37869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1302144" y="4028352"/>
            <a:ext cx="2318325" cy="43410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 rot="19364807">
            <a:off x="-72363" y="33828"/>
            <a:ext cx="125111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/>
              <a:t>QAA</a:t>
            </a:r>
          </a:p>
          <a:p>
            <a:pPr algn="ctr"/>
            <a:r>
              <a:rPr lang="en-US" sz="2800" b="1" dirty="0" smtClean="0"/>
              <a:t>History</a:t>
            </a:r>
            <a:endParaRPr lang="en-US" sz="2800" b="1" dirty="0"/>
          </a:p>
        </p:txBody>
      </p:sp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9088460"/>
              </p:ext>
            </p:extLst>
          </p:nvPr>
        </p:nvGraphicFramePr>
        <p:xfrm>
          <a:off x="1363470" y="3555136"/>
          <a:ext cx="7340297" cy="3139440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2065528"/>
                <a:gridCol w="822960"/>
                <a:gridCol w="859536"/>
                <a:gridCol w="3592273"/>
              </a:tblGrid>
              <a:tr h="47359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Reform</a:t>
                      </a:r>
                      <a:r>
                        <a:rPr lang="en-US" sz="1400" u="none" strike="noStrike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programs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Funding</a:t>
                      </a:r>
                    </a:p>
                    <a:p>
                      <a:pPr algn="ctr" fontAlgn="b"/>
                      <a:r>
                        <a:rPr lang="en-US" sz="140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(mil. $)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Funding</a:t>
                      </a:r>
                    </a:p>
                    <a:p>
                      <a:pPr algn="ctr" fontAlgn="b"/>
                      <a:r>
                        <a:rPr lang="en-US" sz="140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Percent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Key</a:t>
                      </a:r>
                      <a:r>
                        <a:rPr lang="en-US" sz="1400" u="none" strike="noStrike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Performance Indicator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</a:tr>
              <a:tr h="30644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b="1" u="none" strike="noStrike" dirty="0">
                          <a:effectLst/>
                        </a:rPr>
                        <a:t>1. National QAA System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 smtClean="0">
                          <a:effectLst/>
                        </a:rPr>
                        <a:t>9.00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</a:rPr>
                        <a:t>13.8%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 smtClean="0">
                          <a:effectLst/>
                        </a:rPr>
                        <a:t>125 institutions</a:t>
                      </a:r>
                      <a:r>
                        <a:rPr lang="en-US" sz="1600" u="none" strike="noStrike" baseline="0" dirty="0" smtClean="0">
                          <a:effectLst/>
                        </a:rPr>
                        <a:t> accredited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</a:tr>
              <a:tr h="23679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effectLst/>
                        </a:rPr>
                        <a:t>2</a:t>
                      </a:r>
                      <a:r>
                        <a:rPr lang="en-US" sz="1100" u="none" strike="noStrike" dirty="0" smtClean="0">
                          <a:effectLst/>
                        </a:rPr>
                        <a:t>.</a:t>
                      </a:r>
                      <a:r>
                        <a:rPr lang="en-US" sz="1100" u="none" strike="noStrike" baseline="0" dirty="0" smtClean="0">
                          <a:effectLst/>
                        </a:rPr>
                        <a:t> Grants to HEI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16.87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smtClean="0">
                          <a:effectLst/>
                        </a:rPr>
                        <a:t>25.9.0%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smtClean="0">
                          <a:effectLst/>
                        </a:rPr>
                        <a:t>265 institutions supported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</a:tr>
              <a:tr h="23679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effectLst/>
                        </a:rPr>
                        <a:t>3. </a:t>
                      </a:r>
                      <a:r>
                        <a:rPr lang="en-US" sz="1100" u="none" strike="noStrike" dirty="0" smtClean="0">
                          <a:effectLst/>
                        </a:rPr>
                        <a:t>Autonomy to HEI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 smtClean="0">
                          <a:effectLst/>
                        </a:rPr>
                        <a:t>7.50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11.5%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smtClean="0">
                          <a:effectLst/>
                        </a:rPr>
                        <a:t>10 campuses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</a:tr>
              <a:tr h="23679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effectLst/>
                        </a:rPr>
                        <a:t>4. Examination reforms </a:t>
                      </a:r>
                      <a:r>
                        <a:rPr lang="en-US" sz="1100" u="none" strike="noStrike" dirty="0" smtClean="0">
                          <a:effectLst/>
                        </a:rPr>
                        <a:t>at</a:t>
                      </a:r>
                      <a:r>
                        <a:rPr lang="en-US" sz="1100" u="none" strike="noStrike" baseline="0" dirty="0" smtClean="0">
                          <a:effectLst/>
                        </a:rPr>
                        <a:t> TU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6.37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9.8%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smtClean="0">
                          <a:effectLst/>
                        </a:rPr>
                        <a:t>Exam</a:t>
                      </a:r>
                      <a:r>
                        <a:rPr lang="en-US" sz="1100" u="none" strike="noStrike" baseline="0" dirty="0" smtClean="0">
                          <a:effectLst/>
                        </a:rPr>
                        <a:t> result in 3 months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</a:tr>
              <a:tr h="23679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5. Academic program reform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 smtClean="0">
                          <a:effectLst/>
                        </a:rPr>
                        <a:t>9.00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13.8%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smtClean="0">
                          <a:effectLst/>
                        </a:rPr>
                        <a:t>140 reformed/new academic programs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</a:tr>
              <a:tr h="23679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effectLst/>
                        </a:rPr>
                        <a:t>6. </a:t>
                      </a:r>
                      <a:r>
                        <a:rPr lang="en-US" sz="1100" u="none" strike="noStrike" dirty="0" smtClean="0">
                          <a:effectLst/>
                        </a:rPr>
                        <a:t>Student financial aid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 smtClean="0">
                          <a:effectLst/>
                        </a:rPr>
                        <a:t>4.50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6.9%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smtClean="0">
                          <a:effectLst/>
                        </a:rPr>
                        <a:t>9500 student partially supported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</a:tr>
              <a:tr h="21219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effectLst/>
                        </a:rPr>
                        <a:t>7. Research Funding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6.75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10.4%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smtClean="0">
                          <a:effectLst/>
                        </a:rPr>
                        <a:t>500 research projects funded, 60 scientists recruited for TU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</a:tr>
              <a:tr h="21219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8. Project Management and Capacity Development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5.00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7.7%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</a:tr>
              <a:tr h="278586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u="none" strike="noStrike" dirty="0" smtClean="0">
                          <a:effectLst/>
                        </a:rPr>
                        <a:t>TOTAL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smtClean="0">
                          <a:effectLst/>
                        </a:rPr>
                        <a:t>65.00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5965745"/>
              </p:ext>
            </p:extLst>
          </p:nvPr>
        </p:nvGraphicFramePr>
        <p:xfrm>
          <a:off x="1363470" y="647824"/>
          <a:ext cx="7340297" cy="2378244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462011"/>
                <a:gridCol w="2710543"/>
                <a:gridCol w="857250"/>
                <a:gridCol w="898071"/>
                <a:gridCol w="1412422"/>
              </a:tblGrid>
              <a:tr h="50277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Components</a:t>
                      </a:r>
                      <a:endParaRPr lang="en-US" sz="14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Programs</a:t>
                      </a:r>
                      <a:endParaRPr lang="en-US" sz="14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Funding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(mil. $)</a:t>
                      </a:r>
                      <a:endParaRPr lang="en-US" sz="140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Funding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</a:t>
                      </a:r>
                      <a:r>
                        <a:rPr lang="en-US" sz="14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percent)</a:t>
                      </a:r>
                      <a:endParaRPr lang="en-US" sz="14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Mangal"/>
                        </a:rPr>
                        <a:t>Achieved</a:t>
                      </a:r>
                      <a:endParaRPr lang="en-US" sz="14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1. Reform grants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100" dirty="0">
                          <a:effectLst/>
                        </a:rPr>
                        <a:t>Institutional reform </a:t>
                      </a:r>
                      <a:r>
                        <a:rPr lang="en-US" sz="1100" dirty="0" smtClean="0">
                          <a:effectLst/>
                        </a:rPr>
                        <a:t>grant,</a:t>
                      </a:r>
                      <a:r>
                        <a:rPr lang="en-US" sz="1100" baseline="0" dirty="0" smtClean="0">
                          <a:effectLst/>
                        </a:rPr>
                        <a:t> </a:t>
                      </a:r>
                      <a:r>
                        <a:rPr lang="en-US" sz="1100" dirty="0" smtClean="0">
                          <a:effectLst/>
                        </a:rPr>
                        <a:t>Research </a:t>
                      </a:r>
                      <a:r>
                        <a:rPr lang="en-US" sz="1100" dirty="0">
                          <a:effectLst/>
                        </a:rPr>
                        <a:t>funding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55.24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68.2%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2. Student financial assistance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4.2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5.2%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3. Higher Secondary Education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100" dirty="0">
                          <a:effectLst/>
                        </a:rPr>
                        <a:t>Basic </a:t>
                      </a:r>
                      <a:r>
                        <a:rPr lang="en-US" sz="1100" dirty="0" smtClean="0">
                          <a:effectLst/>
                        </a:rPr>
                        <a:t>grant,</a:t>
                      </a:r>
                      <a:r>
                        <a:rPr lang="en-US" sz="1100" baseline="0" dirty="0" smtClean="0">
                          <a:effectLst/>
                        </a:rPr>
                        <a:t> </a:t>
                      </a:r>
                      <a:r>
                        <a:rPr lang="en-US" sz="1100" dirty="0" smtClean="0">
                          <a:effectLst/>
                        </a:rPr>
                        <a:t>Matching fund,</a:t>
                      </a:r>
                      <a:r>
                        <a:rPr lang="en-US" sz="1100" baseline="0" dirty="0" smtClean="0">
                          <a:effectLst/>
                        </a:rPr>
                        <a:t> </a:t>
                      </a:r>
                      <a:r>
                        <a:rPr lang="en-US" sz="1100" dirty="0" smtClean="0">
                          <a:effectLst/>
                        </a:rPr>
                        <a:t>Performance grant,</a:t>
                      </a:r>
                      <a:r>
                        <a:rPr lang="en-US" sz="1100" baseline="0" dirty="0" smtClean="0">
                          <a:effectLst/>
                        </a:rPr>
                        <a:t> </a:t>
                      </a:r>
                      <a:r>
                        <a:rPr lang="en-US" sz="1100" dirty="0" smtClean="0">
                          <a:effectLst/>
                        </a:rPr>
                        <a:t>Equipment </a:t>
                      </a:r>
                      <a:r>
                        <a:rPr lang="en-US" sz="1100" dirty="0">
                          <a:effectLst/>
                        </a:rPr>
                        <a:t>and capacity development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18.4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22.7%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4. Strengthening system capacity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600" b="1" dirty="0">
                          <a:effectLst/>
                        </a:rPr>
                        <a:t>QAA </a:t>
                      </a:r>
                      <a:r>
                        <a:rPr lang="en-US" sz="1600" b="1" dirty="0" smtClean="0">
                          <a:effectLst/>
                        </a:rPr>
                        <a:t>system,</a:t>
                      </a:r>
                      <a:r>
                        <a:rPr lang="en-US" sz="1600" b="1" baseline="0" dirty="0" smtClean="0">
                          <a:effectLst/>
                        </a:rPr>
                        <a:t> </a:t>
                      </a:r>
                      <a:r>
                        <a:rPr lang="en-US" sz="1200" dirty="0" smtClean="0">
                          <a:effectLst/>
                        </a:rPr>
                        <a:t>EMIS system,</a:t>
                      </a:r>
                      <a:r>
                        <a:rPr lang="en-US" sz="1200" baseline="0" dirty="0" smtClean="0">
                          <a:effectLst/>
                        </a:rPr>
                        <a:t> </a:t>
                      </a:r>
                      <a:r>
                        <a:rPr lang="en-US" sz="1200" dirty="0" smtClean="0">
                          <a:effectLst/>
                        </a:rPr>
                        <a:t>System </a:t>
                      </a:r>
                      <a:r>
                        <a:rPr lang="en-US" sz="1200" dirty="0">
                          <a:effectLst/>
                        </a:rPr>
                        <a:t>capacity </a:t>
                      </a:r>
                      <a:r>
                        <a:rPr lang="en-US" sz="1200" dirty="0" smtClean="0">
                          <a:effectLst/>
                        </a:rPr>
                        <a:t>development,</a:t>
                      </a:r>
                      <a:r>
                        <a:rPr lang="en-US" sz="1200" baseline="0" dirty="0" smtClean="0">
                          <a:effectLst/>
                        </a:rPr>
                        <a:t> </a:t>
                      </a:r>
                      <a:r>
                        <a:rPr lang="en-US" sz="1200" dirty="0" smtClean="0">
                          <a:effectLst/>
                        </a:rPr>
                        <a:t>Office </a:t>
                      </a:r>
                      <a:r>
                        <a:rPr lang="en-US" sz="1200" dirty="0">
                          <a:effectLst/>
                        </a:rPr>
                        <a:t>equipment and </a:t>
                      </a:r>
                      <a:r>
                        <a:rPr lang="en-US" sz="1200" dirty="0" smtClean="0">
                          <a:effectLst/>
                        </a:rPr>
                        <a:t>supplies,</a:t>
                      </a:r>
                      <a:r>
                        <a:rPr lang="en-US" sz="1200" baseline="0" dirty="0" smtClean="0">
                          <a:effectLst/>
                        </a:rPr>
                        <a:t> </a:t>
                      </a:r>
                      <a:r>
                        <a:rPr lang="en-US" sz="1200" dirty="0" smtClean="0">
                          <a:effectLst/>
                        </a:rPr>
                        <a:t>HR </a:t>
                      </a:r>
                      <a:r>
                        <a:rPr lang="en-US" sz="1200" dirty="0">
                          <a:effectLst/>
                        </a:rPr>
                        <a:t>development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3.12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3.8%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indent="-28575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en-US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/>
                        </a:rPr>
                        <a:t>National QAA system set up</a:t>
                      </a:r>
                    </a:p>
                    <a:p>
                      <a:pPr marL="285750" marR="0" indent="-28575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en-US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/>
                        </a:rPr>
                        <a:t>11 institutions</a:t>
                      </a:r>
                      <a:r>
                        <a:rPr lang="en-US" sz="12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/>
                        </a:rPr>
                        <a:t> accredited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TOTAL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80.96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1292889" y="3224775"/>
            <a:ext cx="54262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2. [Third] Higher Education Reform Project (2015-2010</a:t>
            </a:r>
            <a:r>
              <a:rPr lang="en-US" sz="1600" b="1" dirty="0" smtClean="0"/>
              <a:t>)</a:t>
            </a:r>
            <a:endParaRPr lang="en-US" sz="16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1269798" y="301471"/>
            <a:ext cx="5477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1</a:t>
            </a:r>
            <a:r>
              <a:rPr lang="en-US" b="1" dirty="0" smtClean="0"/>
              <a:t>. Second Higher Education Reform Project (2007-2014)</a:t>
            </a:r>
            <a:endParaRPr lang="en-US" b="1" dirty="0"/>
          </a:p>
        </p:txBody>
      </p:sp>
      <p:sp>
        <p:nvSpPr>
          <p:cNvPr id="23" name="Oval 22"/>
          <p:cNvSpPr/>
          <p:nvPr/>
        </p:nvSpPr>
        <p:spPr>
          <a:xfrm>
            <a:off x="2715304" y="2005582"/>
            <a:ext cx="1330037" cy="37869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1302143" y="4028351"/>
            <a:ext cx="2318325" cy="43410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 rot="19364807">
            <a:off x="-72364" y="33827"/>
            <a:ext cx="125111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/>
              <a:t>QAA</a:t>
            </a:r>
          </a:p>
          <a:p>
            <a:pPr algn="ctr"/>
            <a:r>
              <a:rPr lang="en-US" sz="2800" b="1" dirty="0" smtClean="0"/>
              <a:t>History</a:t>
            </a:r>
            <a:endParaRPr lang="en-US" sz="2800" b="1" dirty="0"/>
          </a:p>
        </p:txBody>
      </p:sp>
      <p:sp>
        <p:nvSpPr>
          <p:cNvPr id="26" name="TextBox 25"/>
          <p:cNvSpPr txBox="1"/>
          <p:nvPr/>
        </p:nvSpPr>
        <p:spPr>
          <a:xfrm rot="19364807">
            <a:off x="-72365" y="33826"/>
            <a:ext cx="125111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/>
              <a:t>QAA</a:t>
            </a:r>
          </a:p>
          <a:p>
            <a:pPr algn="ctr"/>
            <a:r>
              <a:rPr lang="en-US" sz="2800" b="1" dirty="0" smtClean="0"/>
              <a:t>History</a:t>
            </a:r>
            <a:endParaRPr lang="en-US" sz="2800" b="1" dirty="0"/>
          </a:p>
        </p:txBody>
      </p:sp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74374"/>
              </p:ext>
            </p:extLst>
          </p:nvPr>
        </p:nvGraphicFramePr>
        <p:xfrm>
          <a:off x="1363468" y="3555134"/>
          <a:ext cx="7340297" cy="3139440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2065528"/>
                <a:gridCol w="822960"/>
                <a:gridCol w="859536"/>
                <a:gridCol w="3592273"/>
              </a:tblGrid>
              <a:tr h="47359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Reform</a:t>
                      </a:r>
                      <a:r>
                        <a:rPr lang="en-US" sz="1400" u="none" strike="noStrike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programs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Funding</a:t>
                      </a:r>
                    </a:p>
                    <a:p>
                      <a:pPr algn="ctr" fontAlgn="b"/>
                      <a:r>
                        <a:rPr lang="en-US" sz="140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(mil. $)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Funding</a:t>
                      </a:r>
                    </a:p>
                    <a:p>
                      <a:pPr algn="ctr" fontAlgn="b"/>
                      <a:r>
                        <a:rPr lang="en-US" sz="140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Percent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Key</a:t>
                      </a:r>
                      <a:r>
                        <a:rPr lang="en-US" sz="1400" u="none" strike="noStrike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Performance Indicator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</a:tr>
              <a:tr h="30644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b="1" u="none" strike="noStrike" dirty="0">
                          <a:effectLst/>
                        </a:rPr>
                        <a:t>1. National QAA System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 smtClean="0">
                          <a:effectLst/>
                        </a:rPr>
                        <a:t>9.00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</a:rPr>
                        <a:t>13.8%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 smtClean="0">
                          <a:effectLst/>
                        </a:rPr>
                        <a:t>125 institutions</a:t>
                      </a:r>
                      <a:r>
                        <a:rPr lang="en-US" sz="1600" u="none" strike="noStrike" baseline="0" dirty="0" smtClean="0">
                          <a:effectLst/>
                        </a:rPr>
                        <a:t> accredited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</a:tr>
              <a:tr h="23679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effectLst/>
                        </a:rPr>
                        <a:t>2</a:t>
                      </a:r>
                      <a:r>
                        <a:rPr lang="en-US" sz="1100" u="none" strike="noStrike" dirty="0" smtClean="0">
                          <a:effectLst/>
                        </a:rPr>
                        <a:t>.</a:t>
                      </a:r>
                      <a:r>
                        <a:rPr lang="en-US" sz="1100" u="none" strike="noStrike" baseline="0" dirty="0" smtClean="0">
                          <a:effectLst/>
                        </a:rPr>
                        <a:t> Grants to HEI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16.87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smtClean="0">
                          <a:effectLst/>
                        </a:rPr>
                        <a:t>25.9.0%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smtClean="0">
                          <a:effectLst/>
                        </a:rPr>
                        <a:t>265 institutions supported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</a:tr>
              <a:tr h="23679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effectLst/>
                        </a:rPr>
                        <a:t>3. </a:t>
                      </a:r>
                      <a:r>
                        <a:rPr lang="en-US" sz="1100" u="none" strike="noStrike" dirty="0" smtClean="0">
                          <a:effectLst/>
                        </a:rPr>
                        <a:t>Autonomy to HEI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 smtClean="0">
                          <a:effectLst/>
                        </a:rPr>
                        <a:t>7.50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11.5%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smtClean="0">
                          <a:effectLst/>
                        </a:rPr>
                        <a:t>10 campuses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</a:tr>
              <a:tr h="23679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effectLst/>
                        </a:rPr>
                        <a:t>4. Examination reforms </a:t>
                      </a:r>
                      <a:r>
                        <a:rPr lang="en-US" sz="1100" u="none" strike="noStrike" dirty="0" smtClean="0">
                          <a:effectLst/>
                        </a:rPr>
                        <a:t>at</a:t>
                      </a:r>
                      <a:r>
                        <a:rPr lang="en-US" sz="1100" u="none" strike="noStrike" baseline="0" dirty="0" smtClean="0">
                          <a:effectLst/>
                        </a:rPr>
                        <a:t> TU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6.37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9.8%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smtClean="0">
                          <a:effectLst/>
                        </a:rPr>
                        <a:t>Exam</a:t>
                      </a:r>
                      <a:r>
                        <a:rPr lang="en-US" sz="1100" u="none" strike="noStrike" baseline="0" dirty="0" smtClean="0">
                          <a:effectLst/>
                        </a:rPr>
                        <a:t> result in 3 months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</a:tr>
              <a:tr h="23679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5. Academic program reform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 smtClean="0">
                          <a:effectLst/>
                        </a:rPr>
                        <a:t>9.00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13.8%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smtClean="0">
                          <a:effectLst/>
                        </a:rPr>
                        <a:t>140 reformed/new academic programs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</a:tr>
              <a:tr h="23679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effectLst/>
                        </a:rPr>
                        <a:t>6. </a:t>
                      </a:r>
                      <a:r>
                        <a:rPr lang="en-US" sz="1100" u="none" strike="noStrike" dirty="0" smtClean="0">
                          <a:effectLst/>
                        </a:rPr>
                        <a:t>Student financial aid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 smtClean="0">
                          <a:effectLst/>
                        </a:rPr>
                        <a:t>4.50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6.9%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smtClean="0">
                          <a:effectLst/>
                        </a:rPr>
                        <a:t>9500 student partially supported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</a:tr>
              <a:tr h="21219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effectLst/>
                        </a:rPr>
                        <a:t>7. Research Funding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6.75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10.4%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smtClean="0">
                          <a:effectLst/>
                        </a:rPr>
                        <a:t>500 research projects funded, 60 scientists recruited for TU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</a:tr>
              <a:tr h="21219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8. Project Management and Capacity Development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5.00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7.7%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</a:tr>
              <a:tr h="278586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u="none" strike="noStrike" dirty="0" smtClean="0">
                          <a:effectLst/>
                        </a:rPr>
                        <a:t>TOTAL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smtClean="0">
                          <a:effectLst/>
                        </a:rPr>
                        <a:t>65.00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9714392"/>
              </p:ext>
            </p:extLst>
          </p:nvPr>
        </p:nvGraphicFramePr>
        <p:xfrm>
          <a:off x="1363468" y="647822"/>
          <a:ext cx="7340297" cy="2378244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462011"/>
                <a:gridCol w="2710543"/>
                <a:gridCol w="857250"/>
                <a:gridCol w="898071"/>
                <a:gridCol w="1412422"/>
              </a:tblGrid>
              <a:tr h="50277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Components</a:t>
                      </a:r>
                      <a:endParaRPr lang="en-US" sz="14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Programs</a:t>
                      </a:r>
                      <a:endParaRPr lang="en-US" sz="14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Funding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(mil. $)</a:t>
                      </a:r>
                      <a:endParaRPr lang="en-US" sz="140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Funding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</a:t>
                      </a:r>
                      <a:r>
                        <a:rPr lang="en-US" sz="14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percent)</a:t>
                      </a:r>
                      <a:endParaRPr lang="en-US" sz="14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Mangal"/>
                        </a:rPr>
                        <a:t>Achieved</a:t>
                      </a:r>
                      <a:endParaRPr lang="en-US" sz="14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1. Reform grants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100" dirty="0">
                          <a:effectLst/>
                        </a:rPr>
                        <a:t>Institutional reform </a:t>
                      </a:r>
                      <a:r>
                        <a:rPr lang="en-US" sz="1100" dirty="0" smtClean="0">
                          <a:effectLst/>
                        </a:rPr>
                        <a:t>grant,</a:t>
                      </a:r>
                      <a:r>
                        <a:rPr lang="en-US" sz="1100" baseline="0" dirty="0" smtClean="0">
                          <a:effectLst/>
                        </a:rPr>
                        <a:t> </a:t>
                      </a:r>
                      <a:r>
                        <a:rPr lang="en-US" sz="1100" dirty="0" smtClean="0">
                          <a:effectLst/>
                        </a:rPr>
                        <a:t>Research </a:t>
                      </a:r>
                      <a:r>
                        <a:rPr lang="en-US" sz="1100" dirty="0">
                          <a:effectLst/>
                        </a:rPr>
                        <a:t>funding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55.24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68.2%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2. Student financial assistance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4.2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5.2%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3. Higher Secondary Education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100" dirty="0">
                          <a:effectLst/>
                        </a:rPr>
                        <a:t>Basic </a:t>
                      </a:r>
                      <a:r>
                        <a:rPr lang="en-US" sz="1100" dirty="0" smtClean="0">
                          <a:effectLst/>
                        </a:rPr>
                        <a:t>grant,</a:t>
                      </a:r>
                      <a:r>
                        <a:rPr lang="en-US" sz="1100" baseline="0" dirty="0" smtClean="0">
                          <a:effectLst/>
                        </a:rPr>
                        <a:t> </a:t>
                      </a:r>
                      <a:r>
                        <a:rPr lang="en-US" sz="1100" dirty="0" smtClean="0">
                          <a:effectLst/>
                        </a:rPr>
                        <a:t>Matching fund,</a:t>
                      </a:r>
                      <a:r>
                        <a:rPr lang="en-US" sz="1100" baseline="0" dirty="0" smtClean="0">
                          <a:effectLst/>
                        </a:rPr>
                        <a:t> </a:t>
                      </a:r>
                      <a:r>
                        <a:rPr lang="en-US" sz="1100" dirty="0" smtClean="0">
                          <a:effectLst/>
                        </a:rPr>
                        <a:t>Performance grant,</a:t>
                      </a:r>
                      <a:r>
                        <a:rPr lang="en-US" sz="1100" baseline="0" dirty="0" smtClean="0">
                          <a:effectLst/>
                        </a:rPr>
                        <a:t> </a:t>
                      </a:r>
                      <a:r>
                        <a:rPr lang="en-US" sz="1100" dirty="0" smtClean="0">
                          <a:effectLst/>
                        </a:rPr>
                        <a:t>Equipment </a:t>
                      </a:r>
                      <a:r>
                        <a:rPr lang="en-US" sz="1100" dirty="0">
                          <a:effectLst/>
                        </a:rPr>
                        <a:t>and capacity development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18.4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22.7%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4. Strengthening system capacity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600" b="1" dirty="0">
                          <a:effectLst/>
                        </a:rPr>
                        <a:t>QAA </a:t>
                      </a:r>
                      <a:r>
                        <a:rPr lang="en-US" sz="1600" b="1" dirty="0" smtClean="0">
                          <a:effectLst/>
                        </a:rPr>
                        <a:t>system,</a:t>
                      </a:r>
                      <a:r>
                        <a:rPr lang="en-US" sz="1600" b="1" baseline="0" dirty="0" smtClean="0">
                          <a:effectLst/>
                        </a:rPr>
                        <a:t> </a:t>
                      </a:r>
                      <a:r>
                        <a:rPr lang="en-US" sz="1200" dirty="0" smtClean="0">
                          <a:effectLst/>
                        </a:rPr>
                        <a:t>EMIS system,</a:t>
                      </a:r>
                      <a:r>
                        <a:rPr lang="en-US" sz="1200" baseline="0" dirty="0" smtClean="0">
                          <a:effectLst/>
                        </a:rPr>
                        <a:t> </a:t>
                      </a:r>
                      <a:r>
                        <a:rPr lang="en-US" sz="1200" dirty="0" smtClean="0">
                          <a:effectLst/>
                        </a:rPr>
                        <a:t>System </a:t>
                      </a:r>
                      <a:r>
                        <a:rPr lang="en-US" sz="1200" dirty="0">
                          <a:effectLst/>
                        </a:rPr>
                        <a:t>capacity </a:t>
                      </a:r>
                      <a:r>
                        <a:rPr lang="en-US" sz="1200" dirty="0" smtClean="0">
                          <a:effectLst/>
                        </a:rPr>
                        <a:t>development,</a:t>
                      </a:r>
                      <a:r>
                        <a:rPr lang="en-US" sz="1200" baseline="0" dirty="0" smtClean="0">
                          <a:effectLst/>
                        </a:rPr>
                        <a:t> </a:t>
                      </a:r>
                      <a:r>
                        <a:rPr lang="en-US" sz="1200" dirty="0" smtClean="0">
                          <a:effectLst/>
                        </a:rPr>
                        <a:t>Office </a:t>
                      </a:r>
                      <a:r>
                        <a:rPr lang="en-US" sz="1200" dirty="0">
                          <a:effectLst/>
                        </a:rPr>
                        <a:t>equipment and </a:t>
                      </a:r>
                      <a:r>
                        <a:rPr lang="en-US" sz="1200" dirty="0" smtClean="0">
                          <a:effectLst/>
                        </a:rPr>
                        <a:t>supplies,</a:t>
                      </a:r>
                      <a:r>
                        <a:rPr lang="en-US" sz="1200" baseline="0" dirty="0" smtClean="0">
                          <a:effectLst/>
                        </a:rPr>
                        <a:t> </a:t>
                      </a:r>
                      <a:r>
                        <a:rPr lang="en-US" sz="1200" dirty="0" smtClean="0">
                          <a:effectLst/>
                        </a:rPr>
                        <a:t>HR </a:t>
                      </a:r>
                      <a:r>
                        <a:rPr lang="en-US" sz="1200" dirty="0">
                          <a:effectLst/>
                        </a:rPr>
                        <a:t>development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3.12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3.8%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indent="-28575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en-US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/>
                        </a:rPr>
                        <a:t>National QAA system set up</a:t>
                      </a:r>
                    </a:p>
                    <a:p>
                      <a:pPr marL="285750" marR="0" indent="-28575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en-US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/>
                        </a:rPr>
                        <a:t>11 institutions</a:t>
                      </a:r>
                      <a:r>
                        <a:rPr lang="en-US" sz="12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/>
                        </a:rPr>
                        <a:t> accredited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TOTAL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80.96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1292887" y="3224773"/>
            <a:ext cx="54262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2. [Third] Higher Education Reform Project (2015-2010</a:t>
            </a:r>
            <a:r>
              <a:rPr lang="en-US" sz="1600" b="1" dirty="0" smtClean="0"/>
              <a:t>)</a:t>
            </a:r>
            <a:endParaRPr lang="en-US" sz="16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1269796" y="301469"/>
            <a:ext cx="5477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1</a:t>
            </a:r>
            <a:r>
              <a:rPr lang="en-US" b="1" dirty="0" smtClean="0"/>
              <a:t>. Second Higher Education Reform Project (2007-2014)</a:t>
            </a:r>
            <a:endParaRPr lang="en-US" b="1" dirty="0"/>
          </a:p>
        </p:txBody>
      </p:sp>
      <p:sp>
        <p:nvSpPr>
          <p:cNvPr id="31" name="Oval 30"/>
          <p:cNvSpPr/>
          <p:nvPr/>
        </p:nvSpPr>
        <p:spPr>
          <a:xfrm>
            <a:off x="2715302" y="2005580"/>
            <a:ext cx="1330037" cy="37869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1302141" y="4028349"/>
            <a:ext cx="2318325" cy="43410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322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23762" y="1019612"/>
            <a:ext cx="469647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Institutional Accreditation</a:t>
            </a:r>
            <a:endParaRPr lang="en-US" sz="1400" dirty="0" smtClean="0"/>
          </a:p>
          <a:p>
            <a:pPr algn="ctr"/>
            <a:r>
              <a:rPr lang="en-US" sz="2400" b="1" dirty="0" smtClean="0"/>
              <a:t>Benchmarks, Weight and Indicators</a:t>
            </a:r>
            <a:endParaRPr lang="en-US" sz="2400" b="1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2996142"/>
              </p:ext>
            </p:extLst>
          </p:nvPr>
        </p:nvGraphicFramePr>
        <p:xfrm>
          <a:off x="1179369" y="1957920"/>
          <a:ext cx="6785263" cy="3340335"/>
        </p:xfrm>
        <a:graphic>
          <a:graphicData uri="http://schemas.openxmlformats.org/drawingml/2006/table">
            <a:tbl>
              <a:tblPr/>
              <a:tblGrid>
                <a:gridCol w="578426"/>
                <a:gridCol w="3913446"/>
                <a:gridCol w="945657"/>
                <a:gridCol w="1347734"/>
              </a:tblGrid>
              <a:tr h="58057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bg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</a:rPr>
                        <a:t>Criteria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</a:rPr>
                        <a:t>Weight</a:t>
                      </a:r>
                      <a:endParaRPr lang="en-US" sz="2000" dirty="0">
                        <a:solidFill>
                          <a:schemeClr val="bg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</a:rPr>
                        <a:t>Indicators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</a:rPr>
                        <a:t>(Questions)</a:t>
                      </a:r>
                      <a:endParaRPr lang="en-US" sz="1800" dirty="0">
                        <a:solidFill>
                          <a:schemeClr val="bg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</a:tr>
              <a:tr h="29028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+mn-lt"/>
                          <a:ea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+mn-lt"/>
                          <a:ea typeface="Times New Roman"/>
                        </a:rPr>
                        <a:t>Policy and </a:t>
                      </a:r>
                      <a:r>
                        <a:rPr lang="en-US" sz="1800" dirty="0" smtClean="0">
                          <a:latin typeface="+mn-lt"/>
                          <a:ea typeface="Times New Roman"/>
                        </a:rPr>
                        <a:t>Procedures</a:t>
                      </a:r>
                      <a:endParaRPr lang="en-US" sz="18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+mn-lt"/>
                          <a:ea typeface="Times New Roman"/>
                        </a:rPr>
                        <a:t>15</a:t>
                      </a: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+mn-lt"/>
                          <a:ea typeface="Times New Roman"/>
                        </a:rPr>
                        <a:t>15</a:t>
                      </a: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9028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+mn-lt"/>
                          <a:ea typeface="Times New Roman"/>
                        </a:rPr>
                        <a:t>2</a:t>
                      </a: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+mn-lt"/>
                          <a:ea typeface="Times New Roman"/>
                        </a:rPr>
                        <a:t>Curricular </a:t>
                      </a:r>
                      <a:r>
                        <a:rPr lang="en-US" sz="1800" dirty="0" smtClean="0">
                          <a:latin typeface="+mn-lt"/>
                          <a:ea typeface="Times New Roman"/>
                        </a:rPr>
                        <a:t>Aspects</a:t>
                      </a:r>
                      <a:endParaRPr lang="en-US" sz="18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+mn-lt"/>
                          <a:ea typeface="Times New Roman"/>
                        </a:rPr>
                        <a:t>10</a:t>
                      </a: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+mn-lt"/>
                          <a:ea typeface="Times New Roman"/>
                        </a:rPr>
                        <a:t>10</a:t>
                      </a: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2707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+mn-lt"/>
                          <a:ea typeface="Times New Roman"/>
                        </a:rPr>
                        <a:t>3</a:t>
                      </a: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+mn-lt"/>
                          <a:ea typeface="Times New Roman"/>
                        </a:rPr>
                        <a:t>Teaching-Learning and </a:t>
                      </a:r>
                      <a:r>
                        <a:rPr lang="en-US" sz="1800" dirty="0" smtClean="0">
                          <a:latin typeface="+mn-lt"/>
                          <a:ea typeface="Times New Roman"/>
                        </a:rPr>
                        <a:t>Evaluation</a:t>
                      </a:r>
                      <a:endParaRPr lang="en-US" sz="18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+mn-lt"/>
                          <a:ea typeface="Times New Roman"/>
                        </a:rPr>
                        <a:t>15</a:t>
                      </a: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+mn-lt"/>
                          <a:ea typeface="Times New Roman"/>
                        </a:rPr>
                        <a:t>21</a:t>
                      </a: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2707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+mn-lt"/>
                          <a:ea typeface="Times New Roman"/>
                        </a:rPr>
                        <a:t>4</a:t>
                      </a: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+mn-lt"/>
                          <a:ea typeface="Times New Roman"/>
                        </a:rPr>
                        <a:t>Research, Consultancy and </a:t>
                      </a:r>
                      <a:r>
                        <a:rPr lang="en-US" sz="1800" dirty="0" smtClean="0">
                          <a:latin typeface="+mn-lt"/>
                          <a:ea typeface="Times New Roman"/>
                        </a:rPr>
                        <a:t>Extension</a:t>
                      </a:r>
                      <a:endParaRPr lang="en-US" sz="18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+mn-lt"/>
                          <a:ea typeface="Times New Roman"/>
                        </a:rPr>
                        <a:t>10</a:t>
                      </a: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+mn-lt"/>
                          <a:ea typeface="Times New Roman"/>
                        </a:rPr>
                        <a:t>16</a:t>
                      </a: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2707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+mn-lt"/>
                          <a:ea typeface="Times New Roman"/>
                        </a:rPr>
                        <a:t>5</a:t>
                      </a:r>
                      <a:endParaRPr lang="en-US" sz="18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+mn-lt"/>
                          <a:ea typeface="Times New Roman"/>
                        </a:rPr>
                        <a:t>Infrastructure and Learning </a:t>
                      </a:r>
                      <a:r>
                        <a:rPr lang="en-US" sz="1800" dirty="0" smtClean="0">
                          <a:latin typeface="+mn-lt"/>
                          <a:ea typeface="Times New Roman"/>
                        </a:rPr>
                        <a:t>Resources</a:t>
                      </a:r>
                      <a:endParaRPr lang="en-US" sz="18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+mn-lt"/>
                          <a:ea typeface="Times New Roman"/>
                        </a:rPr>
                        <a:t>20</a:t>
                      </a:r>
                      <a:endParaRPr lang="en-US" sz="18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+mn-lt"/>
                          <a:ea typeface="Times New Roman"/>
                        </a:rPr>
                        <a:t>2</a:t>
                      </a:r>
                      <a:r>
                        <a:rPr lang="en-US" sz="1800" dirty="0" smtClean="0">
                          <a:latin typeface="+mn-lt"/>
                          <a:ea typeface="Times New Roman"/>
                        </a:rPr>
                        <a:t>8</a:t>
                      </a:r>
                      <a:endParaRPr lang="en-US" sz="18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2707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+mn-lt"/>
                          <a:ea typeface="Times New Roman"/>
                        </a:rPr>
                        <a:t>6</a:t>
                      </a: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+mn-lt"/>
                          <a:ea typeface="Times New Roman"/>
                        </a:rPr>
                        <a:t>Student Support and </a:t>
                      </a:r>
                      <a:r>
                        <a:rPr lang="en-US" sz="1800" dirty="0" smtClean="0">
                          <a:latin typeface="+mn-lt"/>
                          <a:ea typeface="Times New Roman"/>
                        </a:rPr>
                        <a:t>Guidance</a:t>
                      </a:r>
                      <a:endParaRPr lang="en-US" sz="18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+mn-lt"/>
                          <a:ea typeface="Times New Roman"/>
                        </a:rPr>
                        <a:t>10</a:t>
                      </a: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+mn-lt"/>
                          <a:ea typeface="Times New Roman"/>
                        </a:rPr>
                        <a:t>14</a:t>
                      </a: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9028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+mn-lt"/>
                          <a:ea typeface="Times New Roman"/>
                        </a:rPr>
                        <a:t>7</a:t>
                      </a: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+mn-lt"/>
                          <a:ea typeface="Times New Roman"/>
                        </a:rPr>
                        <a:t>Information </a:t>
                      </a:r>
                      <a:r>
                        <a:rPr lang="en-US" sz="1800" dirty="0" smtClean="0">
                          <a:latin typeface="+mn-lt"/>
                          <a:ea typeface="Times New Roman"/>
                        </a:rPr>
                        <a:t>System</a:t>
                      </a:r>
                      <a:endParaRPr lang="en-US" sz="18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+mn-lt"/>
                          <a:ea typeface="Times New Roman"/>
                        </a:rPr>
                        <a:t>10</a:t>
                      </a: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+mn-lt"/>
                          <a:ea typeface="Times New Roman"/>
                        </a:rPr>
                        <a:t>8</a:t>
                      </a: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9028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+mn-lt"/>
                          <a:ea typeface="Times New Roman"/>
                        </a:rPr>
                        <a:t>8</a:t>
                      </a: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+mn-lt"/>
                          <a:ea typeface="Times New Roman"/>
                        </a:rPr>
                        <a:t>Public </a:t>
                      </a:r>
                      <a:r>
                        <a:rPr lang="en-US" sz="1800" dirty="0" smtClean="0">
                          <a:latin typeface="+mn-lt"/>
                          <a:ea typeface="Times New Roman"/>
                        </a:rPr>
                        <a:t>Information</a:t>
                      </a:r>
                      <a:endParaRPr lang="en-US" sz="18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+mn-lt"/>
                          <a:ea typeface="Times New Roman"/>
                        </a:rPr>
                        <a:t>10</a:t>
                      </a: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+mn-lt"/>
                          <a:ea typeface="Times New Roman"/>
                        </a:rPr>
                        <a:t>8</a:t>
                      </a: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9028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+mn-lt"/>
                          <a:ea typeface="Times New Roman"/>
                        </a:rPr>
                        <a:t>TOTAL</a:t>
                      </a: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+mn-lt"/>
                          <a:ea typeface="Times New Roman"/>
                        </a:rPr>
                        <a:t>100</a:t>
                      </a: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+mn-lt"/>
                          <a:ea typeface="Times New Roman"/>
                        </a:rPr>
                        <a:t>120</a:t>
                      </a: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185520" y="5449473"/>
            <a:ext cx="4005007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/>
              <a:t>Result: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 smtClean="0"/>
              <a:t>50 or above marks: “Accredited”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 smtClean="0"/>
              <a:t>Less than 50 marks: “Not accredited”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382107" y="155448"/>
            <a:ext cx="63797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Nepal UGC-HEQAAC QAA Process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922127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2330</TotalTime>
  <Words>1896</Words>
  <Application>Microsoft Office PowerPoint</Application>
  <PresentationFormat>On-screen Show (4:3)</PresentationFormat>
  <Paragraphs>756</Paragraphs>
  <Slides>21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Arial</vt:lpstr>
      <vt:lpstr>Arial Black</vt:lpstr>
      <vt:lpstr>Calibri</vt:lpstr>
      <vt:lpstr>Calibri Light</vt:lpstr>
      <vt:lpstr>Mangal</vt:lpstr>
      <vt:lpstr>Times New Roman</vt:lpstr>
      <vt:lpstr>Wingdings</vt:lpstr>
      <vt:lpstr>Office Theme</vt:lpstr>
      <vt:lpstr>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Deepak Khadka</dc:creator>
  <cp:lastModifiedBy>DELL</cp:lastModifiedBy>
  <cp:revision>122</cp:revision>
  <dcterms:created xsi:type="dcterms:W3CDTF">2019-03-15T12:30:43Z</dcterms:created>
  <dcterms:modified xsi:type="dcterms:W3CDTF">2019-05-29T06:09:51Z</dcterms:modified>
</cp:coreProperties>
</file>